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6" r:id="rId2"/>
    <p:sldId id="273" r:id="rId3"/>
    <p:sldId id="257" r:id="rId4"/>
    <p:sldId id="258" r:id="rId5"/>
    <p:sldId id="271" r:id="rId6"/>
    <p:sldId id="270" r:id="rId7"/>
    <p:sldId id="272" r:id="rId8"/>
    <p:sldId id="259" r:id="rId9"/>
    <p:sldId id="260" r:id="rId10"/>
    <p:sldId id="261" r:id="rId11"/>
    <p:sldId id="262" r:id="rId12"/>
    <p:sldId id="263" r:id="rId13"/>
    <p:sldId id="264" r:id="rId14"/>
    <p:sldId id="266" r:id="rId15"/>
    <p:sldId id="265" r:id="rId16"/>
    <p:sldId id="267" r:id="rId17"/>
    <p:sldId id="269" r:id="rId18"/>
    <p:sldId id="268" r:id="rId19"/>
    <p:sldId id="274" r:id="rId20"/>
  </p:sldIdLst>
  <p:sldSz cx="12192000" cy="6858000"/>
  <p:notesSz cx="6888163" cy="100187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autoAdjust="0"/>
  </p:normalViewPr>
  <p:slideViewPr>
    <p:cSldViewPr snapToGrid="0">
      <p:cViewPr varScale="1">
        <p:scale>
          <a:sx n="86" d="100"/>
          <a:sy n="86" d="100"/>
        </p:scale>
        <p:origin x="562" y="62"/>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0" d="100"/>
          <a:sy n="60" d="100"/>
        </p:scale>
        <p:origin x="3259"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ED0C1BA2-8A4C-4630-9ADD-8010F3A81CF2}"/>
              </a:ext>
            </a:extLst>
          </p:cNvPr>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13786E9-ABD9-484C-889E-D66F64603BF8}"/>
              </a:ext>
            </a:extLst>
          </p:cNvPr>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6F4F480D-8F4C-4E6D-9D37-D13134238013}" type="datetimeFigureOut">
              <a:rPr kumimoji="1" lang="ja-JP" altLang="en-US" smtClean="0"/>
              <a:t>2020/5/26</a:t>
            </a:fld>
            <a:endParaRPr kumimoji="1" lang="ja-JP" altLang="en-US"/>
          </a:p>
        </p:txBody>
      </p:sp>
      <p:sp>
        <p:nvSpPr>
          <p:cNvPr id="4" name="フッター プレースホルダー 3">
            <a:extLst>
              <a:ext uri="{FF2B5EF4-FFF2-40B4-BE49-F238E27FC236}">
                <a16:creationId xmlns:a16="http://schemas.microsoft.com/office/drawing/2014/main" id="{DFF5B966-F86A-4F87-B54F-DF2146D4BEE7}"/>
              </a:ext>
            </a:extLst>
          </p:cNvPr>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508FB51B-1DA1-49D7-84B2-4A9A34D2E13B}"/>
              </a:ext>
            </a:extLst>
          </p:cNvPr>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3108DED1-93F1-4345-838A-CC85FEB1F1F4}" type="slidenum">
              <a:rPr kumimoji="1" lang="ja-JP" altLang="en-US" smtClean="0"/>
              <a:t>‹#›</a:t>
            </a:fld>
            <a:endParaRPr kumimoji="1" lang="ja-JP" altLang="en-US"/>
          </a:p>
        </p:txBody>
      </p:sp>
    </p:spTree>
    <p:extLst>
      <p:ext uri="{BB962C8B-B14F-4D97-AF65-F5344CB8AC3E}">
        <p14:creationId xmlns:p14="http://schemas.microsoft.com/office/powerpoint/2010/main" val="7064918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FC06D811-5426-4DE1-9AB5-FC236D4C0D03}" type="datetimeFigureOut">
              <a:rPr kumimoji="1" lang="ja-JP" altLang="en-US" smtClean="0"/>
              <a:t>2020/5/26</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34A1C7F7-21E9-4276-986A-1665D49F5A36}" type="slidenum">
              <a:rPr kumimoji="1" lang="ja-JP" altLang="en-US" smtClean="0"/>
              <a:t>‹#›</a:t>
            </a:fld>
            <a:endParaRPr kumimoji="1" lang="ja-JP" altLang="en-US"/>
          </a:p>
        </p:txBody>
      </p:sp>
    </p:spTree>
    <p:extLst>
      <p:ext uri="{BB962C8B-B14F-4D97-AF65-F5344CB8AC3E}">
        <p14:creationId xmlns:p14="http://schemas.microsoft.com/office/powerpoint/2010/main" val="24857893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4A1C7F7-21E9-4276-986A-1665D49F5A36}" type="slidenum">
              <a:rPr kumimoji="1" lang="ja-JP" altLang="en-US" smtClean="0"/>
              <a:t>1</a:t>
            </a:fld>
            <a:endParaRPr kumimoji="1" lang="ja-JP" altLang="en-US"/>
          </a:p>
        </p:txBody>
      </p:sp>
    </p:spTree>
    <p:extLst>
      <p:ext uri="{BB962C8B-B14F-4D97-AF65-F5344CB8AC3E}">
        <p14:creationId xmlns:p14="http://schemas.microsoft.com/office/powerpoint/2010/main" val="331825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1D211ED-266E-499D-B007-AEF071CB0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2"/>
            <a:ext cx="12192002" cy="6858001"/>
          </a:xfrm>
          <a:prstGeom prst="rect">
            <a:avLst/>
          </a:prstGeom>
        </p:spPr>
      </p:pic>
      <p:sp>
        <p:nvSpPr>
          <p:cNvPr id="2" name="タイトル 1">
            <a:extLst>
              <a:ext uri="{FF2B5EF4-FFF2-40B4-BE49-F238E27FC236}">
                <a16:creationId xmlns:a16="http://schemas.microsoft.com/office/drawing/2014/main" id="{18083A21-E197-4EB4-868A-428C275355E3}"/>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331FF793-3CCB-40F1-B89C-8C289988E3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ED1EC86-CA69-4C05-B865-17B86AF2D58E}"/>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5" name="フッター プレースホルダー 4">
            <a:extLst>
              <a:ext uri="{FF2B5EF4-FFF2-40B4-BE49-F238E27FC236}">
                <a16:creationId xmlns:a16="http://schemas.microsoft.com/office/drawing/2014/main" id="{5A332115-1A39-437F-A025-771D82337F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46C654B-31A0-4B70-8649-D56D96493D5C}"/>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1315811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0A81796-7CF4-4075-B883-236E996A3FD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44D6F6E-39E7-4FF9-AFF0-717313EAC577}"/>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286655A-2815-4D53-96FD-154D5A54804B}"/>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5" name="フッター プレースホルダー 4">
            <a:extLst>
              <a:ext uri="{FF2B5EF4-FFF2-40B4-BE49-F238E27FC236}">
                <a16:creationId xmlns:a16="http://schemas.microsoft.com/office/drawing/2014/main" id="{749921DB-CE99-400E-96CA-95F818A6B5E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5C19776-ECE1-4313-93AA-0395E5813E0C}"/>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11530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61923DAF-2EAD-43C1-B3CD-567E12FB5E76}"/>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535ABB2-0B01-4A3E-B8F6-77E7B3F3E071}"/>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D610C28-99B3-4234-9933-612CE2C3C8E5}"/>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5" name="フッター プレースホルダー 4">
            <a:extLst>
              <a:ext uri="{FF2B5EF4-FFF2-40B4-BE49-F238E27FC236}">
                <a16:creationId xmlns:a16="http://schemas.microsoft.com/office/drawing/2014/main" id="{354E3264-F24B-4695-9629-8DF0DE140A8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424AEA7-52F1-48F2-B19D-34E8304120E5}"/>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884265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1388ADC0-FAB3-431F-857C-878CA1D99C9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3024F2D8-60EF-4211-9451-E17887B544BA}"/>
              </a:ext>
            </a:extLst>
          </p:cNvPr>
          <p:cNvSpPr>
            <a:spLocks noGrp="1"/>
          </p:cNvSpPr>
          <p:nvPr>
            <p:ph type="title"/>
          </p:nvPr>
        </p:nvSpPr>
        <p:spPr>
          <a:xfrm>
            <a:off x="838200" y="497010"/>
            <a:ext cx="10515600" cy="1325563"/>
          </a:xfrm>
        </p:spPr>
        <p:txBody>
          <a:bodyPr/>
          <a:lstStyle>
            <a:lvl1pPr algn="ctr">
              <a:defRPr b="1">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74274C5E-85FC-45CD-B183-40C4B1DF0333}"/>
              </a:ext>
            </a:extLst>
          </p:cNvPr>
          <p:cNvSpPr>
            <a:spLocks noGrp="1"/>
          </p:cNvSpPr>
          <p:nvPr>
            <p:ph idx="1"/>
          </p:nvPr>
        </p:nvSpPr>
        <p:spPr>
          <a:xfrm>
            <a:off x="838200" y="2093791"/>
            <a:ext cx="10515600" cy="4126034"/>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2F80E80A-024E-4463-ACBB-45B18CE06F6A}"/>
              </a:ext>
            </a:extLst>
          </p:cNvPr>
          <p:cNvSpPr>
            <a:spLocks noGrp="1"/>
          </p:cNvSpPr>
          <p:nvPr>
            <p:ph type="dt" sz="half" idx="10"/>
          </p:nvPr>
        </p:nvSpPr>
        <p:spPr>
          <a:xfrm>
            <a:off x="838200" y="6492875"/>
            <a:ext cx="2743200" cy="365125"/>
          </a:xfrm>
        </p:spPr>
        <p:txBody>
          <a:bodyPr/>
          <a:lstStyle/>
          <a:p>
            <a:fld id="{9CA61257-2784-4E0B-BF71-87DEE1EDF7F6}" type="datetimeFigureOut">
              <a:rPr kumimoji="1" lang="ja-JP" altLang="en-US" smtClean="0"/>
              <a:t>2020/5/26</a:t>
            </a:fld>
            <a:endParaRPr kumimoji="1" lang="ja-JP" altLang="en-US"/>
          </a:p>
        </p:txBody>
      </p:sp>
      <p:sp>
        <p:nvSpPr>
          <p:cNvPr id="5" name="フッター プレースホルダー 4">
            <a:extLst>
              <a:ext uri="{FF2B5EF4-FFF2-40B4-BE49-F238E27FC236}">
                <a16:creationId xmlns:a16="http://schemas.microsoft.com/office/drawing/2014/main" id="{24B880F9-8C71-429B-B229-905974F5A0F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6AA259D-517A-4BC5-AEF8-B45AA47A3EE4}"/>
              </a:ext>
            </a:extLst>
          </p:cNvPr>
          <p:cNvSpPr>
            <a:spLocks noGrp="1"/>
          </p:cNvSpPr>
          <p:nvPr>
            <p:ph type="sldNum" sz="quarter" idx="12"/>
          </p:nvPr>
        </p:nvSpPr>
        <p:spPr>
          <a:xfrm>
            <a:off x="8610600" y="6356350"/>
            <a:ext cx="2502877" cy="365125"/>
          </a:xfrm>
        </p:spPr>
        <p:txBody>
          <a:bodyPr/>
          <a:lstStyle/>
          <a:p>
            <a:fld id="{1B1649EC-CD77-47DA-969B-DF6A495287E5}" type="slidenum">
              <a:rPr kumimoji="1" lang="ja-JP" altLang="en-US" smtClean="0"/>
              <a:t>‹#›</a:t>
            </a:fld>
            <a:endParaRPr kumimoji="1" lang="ja-JP" altLang="en-US" dirty="0"/>
          </a:p>
        </p:txBody>
      </p:sp>
    </p:spTree>
    <p:extLst>
      <p:ext uri="{BB962C8B-B14F-4D97-AF65-F5344CB8AC3E}">
        <p14:creationId xmlns:p14="http://schemas.microsoft.com/office/powerpoint/2010/main" val="145347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E7C76A-3127-4CDF-968A-870E929E972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C3A1931-DD58-4B50-ABB8-68958FD513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D26C6941-34CD-4792-982E-A7A311DE0A08}"/>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5" name="フッター プレースホルダー 4">
            <a:extLst>
              <a:ext uri="{FF2B5EF4-FFF2-40B4-BE49-F238E27FC236}">
                <a16:creationId xmlns:a16="http://schemas.microsoft.com/office/drawing/2014/main" id="{36413014-AC20-4DF4-BD27-B1E1B2E1F70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128274A-418F-4D04-8496-879F16F00CEC}"/>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27964744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B7A225-A857-41F8-8B48-7332607E7C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1ECCE96-0EDD-4427-90A4-3A6666090669}"/>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8C05230-27C9-4444-BDF4-B9562F4DFA3F}"/>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B38EF2B-A2C7-4D0C-B354-06A9B3EA78CF}"/>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6" name="フッター プレースホルダー 5">
            <a:extLst>
              <a:ext uri="{FF2B5EF4-FFF2-40B4-BE49-F238E27FC236}">
                <a16:creationId xmlns:a16="http://schemas.microsoft.com/office/drawing/2014/main" id="{6AFC85FF-5169-48EC-93F4-866CC5E1932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3A10543-AC9F-4850-A126-4819DFCA06A9}"/>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3183667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FB38D8-18F3-4128-A595-114B91E259E2}"/>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63CD249-E806-4D8D-A08C-C1BB7D5414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F0DA3DF-346C-49EE-8CB5-3AD28EE833DB}"/>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794804B4-585B-49BA-A7D7-0D1C6F2549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4F9716B-B730-4E53-A54D-8CF5EF818120}"/>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12DFDF8-F816-4745-A35B-0F2C0CB52837}"/>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8" name="フッター プレースホルダー 7">
            <a:extLst>
              <a:ext uri="{FF2B5EF4-FFF2-40B4-BE49-F238E27FC236}">
                <a16:creationId xmlns:a16="http://schemas.microsoft.com/office/drawing/2014/main" id="{A6F2FDB0-EE30-4BC1-A442-3FE687AB6DC8}"/>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4B62894-AE3F-491D-B081-813467B00D8E}"/>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635961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6AD0C7-997B-42A4-A3D9-99AA718DC19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2B5A77C-EE74-46C4-BC88-491E7AF98415}"/>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4" name="フッター プレースホルダー 3">
            <a:extLst>
              <a:ext uri="{FF2B5EF4-FFF2-40B4-BE49-F238E27FC236}">
                <a16:creationId xmlns:a16="http://schemas.microsoft.com/office/drawing/2014/main" id="{B2EEA644-24EB-4FB3-B4DE-77E18227DD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646F4D1-CAA7-483C-AC0A-89D3ED973196}"/>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195080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5F06D91-8D09-4AFA-A2A5-A04576DA0298}"/>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3" name="フッター プレースホルダー 2">
            <a:extLst>
              <a:ext uri="{FF2B5EF4-FFF2-40B4-BE49-F238E27FC236}">
                <a16:creationId xmlns:a16="http://schemas.microsoft.com/office/drawing/2014/main" id="{FE1F0486-9F87-4A83-80E0-28A4D533200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CA3E181F-43E2-4577-A3E4-7368DFDA12BF}"/>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2723389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177FB6-7671-40A7-850E-6F9BAD801E7E}"/>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FFA4042-C757-4B33-87F8-8FE9F33100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1B4BCF3F-F440-4DF9-BDD1-2407B86E5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2431D67-790A-419C-A283-8C6FB697F4F1}"/>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6" name="フッター プレースホルダー 5">
            <a:extLst>
              <a:ext uri="{FF2B5EF4-FFF2-40B4-BE49-F238E27FC236}">
                <a16:creationId xmlns:a16="http://schemas.microsoft.com/office/drawing/2014/main" id="{2BA73864-51C9-4E94-BFC5-F3F0E215E1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5F92BE4-D0DD-4093-A5D3-3A171D3ADB9A}"/>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3288118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D1EEE-A21A-4B4F-B19A-31ADF2C3417B}"/>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5066F53-DBF0-49B8-A503-91B5487C68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92E7D698-D412-46A4-9B25-5FFB1710A5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2D9CAF7-C7E7-4E70-B386-836B8D1602E2}"/>
              </a:ext>
            </a:extLst>
          </p:cNvPr>
          <p:cNvSpPr>
            <a:spLocks noGrp="1"/>
          </p:cNvSpPr>
          <p:nvPr>
            <p:ph type="dt" sz="half" idx="10"/>
          </p:nvPr>
        </p:nvSpPr>
        <p:spPr/>
        <p:txBody>
          <a:bodyPr/>
          <a:lstStyle/>
          <a:p>
            <a:fld id="{9CA61257-2784-4E0B-BF71-87DEE1EDF7F6}" type="datetimeFigureOut">
              <a:rPr kumimoji="1" lang="ja-JP" altLang="en-US" smtClean="0"/>
              <a:t>2020/5/26</a:t>
            </a:fld>
            <a:endParaRPr kumimoji="1" lang="ja-JP" altLang="en-US"/>
          </a:p>
        </p:txBody>
      </p:sp>
      <p:sp>
        <p:nvSpPr>
          <p:cNvPr id="6" name="フッター プレースホルダー 5">
            <a:extLst>
              <a:ext uri="{FF2B5EF4-FFF2-40B4-BE49-F238E27FC236}">
                <a16:creationId xmlns:a16="http://schemas.microsoft.com/office/drawing/2014/main" id="{EE643F4A-10C7-4F37-B06E-15E3E8CC2CF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1C99AE1-7130-4921-A668-E0CA6C9D09AF}"/>
              </a:ext>
            </a:extLst>
          </p:cNvPr>
          <p:cNvSpPr>
            <a:spLocks noGrp="1"/>
          </p:cNvSpPr>
          <p:nvPr>
            <p:ph type="sldNum" sz="quarter" idx="12"/>
          </p:nvPr>
        </p:nvSpPr>
        <p:spPr/>
        <p:txBody>
          <a:body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173556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4B71E01-F39F-4B1E-A596-B0F538B870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令和２年度（</a:t>
            </a:r>
            <a:r>
              <a:rPr kumimoji="1" lang="en-US" altLang="ja-JP" dirty="0"/>
              <a:t>2020</a:t>
            </a:r>
            <a:r>
              <a:rPr kumimoji="1" lang="ja-JP" altLang="en-US" dirty="0"/>
              <a:t>年）会員登録の手順</a:t>
            </a:r>
          </a:p>
        </p:txBody>
      </p:sp>
      <p:sp>
        <p:nvSpPr>
          <p:cNvPr id="3" name="テキスト プレースホルダー 2">
            <a:extLst>
              <a:ext uri="{FF2B5EF4-FFF2-40B4-BE49-F238E27FC236}">
                <a16:creationId xmlns:a16="http://schemas.microsoft.com/office/drawing/2014/main" id="{DC8C6F08-7F9B-418D-950D-E2E37739A6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a:extLst>
              <a:ext uri="{FF2B5EF4-FFF2-40B4-BE49-F238E27FC236}">
                <a16:creationId xmlns:a16="http://schemas.microsoft.com/office/drawing/2014/main" id="{92139835-516F-48E5-82E7-ECFB19DC5A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A61257-2784-4E0B-BF71-87DEE1EDF7F6}" type="datetimeFigureOut">
              <a:rPr kumimoji="1" lang="ja-JP" altLang="en-US" smtClean="0"/>
              <a:t>2020/5/26</a:t>
            </a:fld>
            <a:endParaRPr kumimoji="1" lang="ja-JP" altLang="en-US"/>
          </a:p>
        </p:txBody>
      </p:sp>
      <p:sp>
        <p:nvSpPr>
          <p:cNvPr id="5" name="フッター プレースホルダー 4">
            <a:extLst>
              <a:ext uri="{FF2B5EF4-FFF2-40B4-BE49-F238E27FC236}">
                <a16:creationId xmlns:a16="http://schemas.microsoft.com/office/drawing/2014/main" id="{4C7979A2-56C4-48A9-B9CA-33C8EDB24B4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46765B2-BB23-4854-8D99-6D36AD944E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1649EC-CD77-47DA-969B-DF6A495287E5}" type="slidenum">
              <a:rPr kumimoji="1" lang="ja-JP" altLang="en-US" smtClean="0"/>
              <a:t>‹#›</a:t>
            </a:fld>
            <a:endParaRPr kumimoji="1" lang="ja-JP" altLang="en-US"/>
          </a:p>
        </p:txBody>
      </p:sp>
    </p:spTree>
    <p:extLst>
      <p:ext uri="{BB962C8B-B14F-4D97-AF65-F5344CB8AC3E}">
        <p14:creationId xmlns:p14="http://schemas.microsoft.com/office/powerpoint/2010/main" val="2294110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5641A1-F5B0-4401-A510-24B999252FC3}"/>
              </a:ext>
            </a:extLst>
          </p:cNvPr>
          <p:cNvSpPr>
            <a:spLocks noGrp="1"/>
          </p:cNvSpPr>
          <p:nvPr>
            <p:ph type="ctrTitle"/>
          </p:nvPr>
        </p:nvSpPr>
        <p:spPr>
          <a:xfrm>
            <a:off x="1524000" y="1850332"/>
            <a:ext cx="9144000" cy="1967066"/>
          </a:xfrm>
        </p:spPr>
        <p:txBody>
          <a:bodyPr>
            <a:normAutofit/>
          </a:bodyPr>
          <a:lstStyle/>
          <a:p>
            <a:r>
              <a:rPr kumimoji="1" lang="ja-JP" altLang="en-US" sz="4800" b="1" dirty="0"/>
              <a:t>令和</a:t>
            </a:r>
            <a:r>
              <a:rPr kumimoji="1" lang="en-US" altLang="ja-JP" sz="4800" b="1" dirty="0"/>
              <a:t>2</a:t>
            </a:r>
            <a:r>
              <a:rPr kumimoji="1" lang="ja-JP" altLang="en-US" sz="4800" b="1" dirty="0"/>
              <a:t>年度会員登録の手引き</a:t>
            </a:r>
          </a:p>
        </p:txBody>
      </p:sp>
      <p:sp>
        <p:nvSpPr>
          <p:cNvPr id="3" name="字幕 2">
            <a:extLst>
              <a:ext uri="{FF2B5EF4-FFF2-40B4-BE49-F238E27FC236}">
                <a16:creationId xmlns:a16="http://schemas.microsoft.com/office/drawing/2014/main" id="{C00E1420-5E70-4FA9-9B28-B08C7A3B5832}"/>
              </a:ext>
            </a:extLst>
          </p:cNvPr>
          <p:cNvSpPr>
            <a:spLocks noGrp="1"/>
          </p:cNvSpPr>
          <p:nvPr>
            <p:ph type="subTitle" idx="1"/>
          </p:nvPr>
        </p:nvSpPr>
        <p:spPr>
          <a:xfrm>
            <a:off x="1524000" y="3959440"/>
            <a:ext cx="9144000" cy="630315"/>
          </a:xfrm>
        </p:spPr>
        <p:txBody>
          <a:bodyPr>
            <a:normAutofit/>
          </a:bodyPr>
          <a:lstStyle/>
          <a:p>
            <a:r>
              <a:rPr kumimoji="1" lang="en-US" altLang="ja-JP" sz="3200" dirty="0">
                <a:latin typeface="+mn-ea"/>
              </a:rPr>
              <a:t>2020</a:t>
            </a:r>
            <a:r>
              <a:rPr kumimoji="1" lang="ja-JP" altLang="en-US" sz="3200" dirty="0">
                <a:latin typeface="+mn-ea"/>
              </a:rPr>
              <a:t>年</a:t>
            </a:r>
            <a:r>
              <a:rPr lang="ja-JP" altLang="en-US" sz="3200" dirty="0">
                <a:solidFill>
                  <a:srgbClr val="FF0000"/>
                </a:solidFill>
                <a:latin typeface="+mn-ea"/>
              </a:rPr>
              <a:t>記載日</a:t>
            </a:r>
            <a:r>
              <a:rPr kumimoji="1" lang="ja-JP" altLang="en-US" sz="3200" dirty="0">
                <a:latin typeface="+mn-ea"/>
              </a:rPr>
              <a:t>現在での登録者</a:t>
            </a:r>
          </a:p>
        </p:txBody>
      </p:sp>
      <p:pic>
        <p:nvPicPr>
          <p:cNvPr id="5" name="図 4">
            <a:extLst>
              <a:ext uri="{FF2B5EF4-FFF2-40B4-BE49-F238E27FC236}">
                <a16:creationId xmlns:a16="http://schemas.microsoft.com/office/drawing/2014/main" id="{529FE9F6-BB7C-45B4-9D84-4895F50B61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6419" y="1220751"/>
            <a:ext cx="1259161" cy="1259161"/>
          </a:xfrm>
          <a:prstGeom prst="rect">
            <a:avLst/>
          </a:prstGeom>
        </p:spPr>
      </p:pic>
      <p:sp>
        <p:nvSpPr>
          <p:cNvPr id="7" name="テキスト ボックス 6">
            <a:extLst>
              <a:ext uri="{FF2B5EF4-FFF2-40B4-BE49-F238E27FC236}">
                <a16:creationId xmlns:a16="http://schemas.microsoft.com/office/drawing/2014/main" id="{AC9E94C7-7207-47BB-9A9E-0E744D22B812}"/>
              </a:ext>
            </a:extLst>
          </p:cNvPr>
          <p:cNvSpPr txBox="1"/>
          <p:nvPr/>
        </p:nvSpPr>
        <p:spPr>
          <a:xfrm flipH="1">
            <a:off x="4723085" y="5180402"/>
            <a:ext cx="2745827" cy="523220"/>
          </a:xfrm>
          <a:prstGeom prst="rect">
            <a:avLst/>
          </a:prstGeom>
          <a:noFill/>
        </p:spPr>
        <p:txBody>
          <a:bodyPr wrap="square" rtlCol="0">
            <a:spAutoFit/>
          </a:bodyPr>
          <a:lstStyle/>
          <a:p>
            <a:r>
              <a:rPr kumimoji="1" lang="ja-JP" altLang="en-US" sz="2800" dirty="0"/>
              <a:t>福岡市保育士会</a:t>
            </a:r>
          </a:p>
        </p:txBody>
      </p:sp>
    </p:spTree>
    <p:extLst>
      <p:ext uri="{BB962C8B-B14F-4D97-AF65-F5344CB8AC3E}">
        <p14:creationId xmlns:p14="http://schemas.microsoft.com/office/powerpoint/2010/main" val="21435298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2BAD8B-0F89-4DDB-A430-4E46D00664AE}"/>
              </a:ext>
            </a:extLst>
          </p:cNvPr>
          <p:cNvSpPr>
            <a:spLocks noGrp="1"/>
          </p:cNvSpPr>
          <p:nvPr>
            <p:ph type="title"/>
          </p:nvPr>
        </p:nvSpPr>
        <p:spPr/>
        <p:txBody>
          <a:bodyPr/>
          <a:lstStyle/>
          <a:p>
            <a:r>
              <a:rPr lang="ja-JP" altLang="en-US" dirty="0"/>
              <a:t>２－</a:t>
            </a:r>
            <a:r>
              <a:rPr lang="en-US" altLang="ja-JP" dirty="0"/>
              <a:t>3</a:t>
            </a:r>
            <a:r>
              <a:rPr lang="ja-JP" altLang="en-US" dirty="0"/>
              <a:t>．削除後</a:t>
            </a:r>
            <a:endParaRPr kumimoji="1" lang="ja-JP" altLang="en-US" dirty="0"/>
          </a:p>
        </p:txBody>
      </p:sp>
      <p:sp>
        <p:nvSpPr>
          <p:cNvPr id="3" name="テキスト ボックス 2">
            <a:extLst>
              <a:ext uri="{FF2B5EF4-FFF2-40B4-BE49-F238E27FC236}">
                <a16:creationId xmlns:a16="http://schemas.microsoft.com/office/drawing/2014/main" id="{7A789B13-73CF-4036-B885-2D157C5FB2FC}"/>
              </a:ext>
            </a:extLst>
          </p:cNvPr>
          <p:cNvSpPr txBox="1"/>
          <p:nvPr/>
        </p:nvSpPr>
        <p:spPr>
          <a:xfrm>
            <a:off x="606288" y="5969464"/>
            <a:ext cx="9581322" cy="369332"/>
          </a:xfrm>
          <a:prstGeom prst="rect">
            <a:avLst/>
          </a:prstGeom>
          <a:noFill/>
        </p:spPr>
        <p:txBody>
          <a:bodyPr wrap="square" rtlCol="0">
            <a:spAutoFit/>
          </a:bodyPr>
          <a:lstStyle/>
          <a:p>
            <a:r>
              <a:rPr kumimoji="1" lang="ja-JP" altLang="en-US" b="1" dirty="0">
                <a:solidFill>
                  <a:srgbClr val="FF0000"/>
                </a:solidFill>
              </a:rPr>
              <a:t>通し番号を調整してください</a:t>
            </a:r>
            <a:r>
              <a:rPr kumimoji="1" lang="ja-JP" altLang="en-US" dirty="0">
                <a:solidFill>
                  <a:srgbClr val="FF0000"/>
                </a:solidFill>
              </a:rPr>
              <a:t>　　　　　　　　　</a:t>
            </a:r>
            <a:r>
              <a:rPr kumimoji="1" lang="ja-JP" altLang="en-US" b="1" dirty="0">
                <a:solidFill>
                  <a:srgbClr val="FF0000"/>
                </a:solidFill>
              </a:rPr>
              <a:t>削除の欄に削除した人数「１」を記入</a:t>
            </a:r>
          </a:p>
        </p:txBody>
      </p:sp>
      <p:pic>
        <p:nvPicPr>
          <p:cNvPr id="9" name="コンテンツ プレースホルダー 8">
            <a:extLst>
              <a:ext uri="{FF2B5EF4-FFF2-40B4-BE49-F238E27FC236}">
                <a16:creationId xmlns:a16="http://schemas.microsoft.com/office/drawing/2014/main" id="{8EDA6869-DAD9-483E-954D-F752C15D3E2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70991"/>
            <a:ext cx="10515600" cy="4395091"/>
          </a:xfrm>
        </p:spPr>
      </p:pic>
      <p:sp>
        <p:nvSpPr>
          <p:cNvPr id="6" name="四角形: 角を丸くする 5">
            <a:extLst>
              <a:ext uri="{FF2B5EF4-FFF2-40B4-BE49-F238E27FC236}">
                <a16:creationId xmlns:a16="http://schemas.microsoft.com/office/drawing/2014/main" id="{4AC2B0F1-4065-44EF-A050-AE4DAC458CDB}"/>
              </a:ext>
            </a:extLst>
          </p:cNvPr>
          <p:cNvSpPr/>
          <p:nvPr/>
        </p:nvSpPr>
        <p:spPr>
          <a:xfrm>
            <a:off x="7470977" y="2080269"/>
            <a:ext cx="4101484" cy="452762"/>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ECB922E-6D08-493D-BEC0-28F7E99896E6}"/>
              </a:ext>
            </a:extLst>
          </p:cNvPr>
          <p:cNvSpPr/>
          <p:nvPr/>
        </p:nvSpPr>
        <p:spPr>
          <a:xfrm>
            <a:off x="732118" y="2581089"/>
            <a:ext cx="675861" cy="3388375"/>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矢印コネクタ 11">
            <a:extLst>
              <a:ext uri="{FF2B5EF4-FFF2-40B4-BE49-F238E27FC236}">
                <a16:creationId xmlns:a16="http://schemas.microsoft.com/office/drawing/2014/main" id="{712AD790-9FBB-44AD-B1BC-4DA4D63E17D8}"/>
              </a:ext>
            </a:extLst>
          </p:cNvPr>
          <p:cNvCxnSpPr/>
          <p:nvPr/>
        </p:nvCxnSpPr>
        <p:spPr>
          <a:xfrm flipV="1">
            <a:off x="6096000" y="2345635"/>
            <a:ext cx="2123661" cy="3575771"/>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 name="テキスト ボックス 3">
            <a:extLst>
              <a:ext uri="{FF2B5EF4-FFF2-40B4-BE49-F238E27FC236}">
                <a16:creationId xmlns:a16="http://schemas.microsoft.com/office/drawing/2014/main" id="{95D8EEE6-BF33-4CE1-8ADD-1BC92D696665}"/>
              </a:ext>
            </a:extLst>
          </p:cNvPr>
          <p:cNvSpPr txBox="1"/>
          <p:nvPr/>
        </p:nvSpPr>
        <p:spPr>
          <a:xfrm>
            <a:off x="8718356" y="822641"/>
            <a:ext cx="2938508" cy="338554"/>
          </a:xfrm>
          <a:prstGeom prst="rect">
            <a:avLst/>
          </a:prstGeom>
          <a:noFill/>
        </p:spPr>
        <p:txBody>
          <a:bodyPr wrap="square" rtlCol="0">
            <a:spAutoFit/>
          </a:bodyPr>
          <a:lstStyle/>
          <a:p>
            <a:r>
              <a:rPr kumimoji="1" lang="ja-JP" altLang="en-US" sz="1600" b="1" dirty="0">
                <a:solidFill>
                  <a:srgbClr val="FF0000"/>
                </a:solidFill>
              </a:rPr>
              <a:t>ご注意！自動計算されません</a:t>
            </a:r>
          </a:p>
        </p:txBody>
      </p:sp>
      <p:sp>
        <p:nvSpPr>
          <p:cNvPr id="5" name="四角形: 角を丸くする 4">
            <a:extLst>
              <a:ext uri="{FF2B5EF4-FFF2-40B4-BE49-F238E27FC236}">
                <a16:creationId xmlns:a16="http://schemas.microsoft.com/office/drawing/2014/main" id="{397694FD-22DF-472F-9016-5749F24B19D6}"/>
              </a:ext>
            </a:extLst>
          </p:cNvPr>
          <p:cNvSpPr/>
          <p:nvPr/>
        </p:nvSpPr>
        <p:spPr>
          <a:xfrm>
            <a:off x="8451542" y="760533"/>
            <a:ext cx="3293615" cy="45276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a:extLst>
              <a:ext uri="{FF2B5EF4-FFF2-40B4-BE49-F238E27FC236}">
                <a16:creationId xmlns:a16="http://schemas.microsoft.com/office/drawing/2014/main" id="{1396DDEB-99A0-4C2A-8AD9-4D6C6E4F0FB3}"/>
              </a:ext>
            </a:extLst>
          </p:cNvPr>
          <p:cNvCxnSpPr/>
          <p:nvPr/>
        </p:nvCxnSpPr>
        <p:spPr>
          <a:xfrm flipH="1">
            <a:off x="8451542" y="1213295"/>
            <a:ext cx="949910" cy="686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1DEFFEC3-0365-4FF0-A839-1CC5C27A872D}"/>
              </a:ext>
            </a:extLst>
          </p:cNvPr>
          <p:cNvCxnSpPr/>
          <p:nvPr/>
        </p:nvCxnSpPr>
        <p:spPr>
          <a:xfrm flipH="1">
            <a:off x="9521719" y="1213295"/>
            <a:ext cx="101675" cy="686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C64B480C-366B-42CD-8E22-8891A3FEF853}"/>
              </a:ext>
            </a:extLst>
          </p:cNvPr>
          <p:cNvCxnSpPr/>
          <p:nvPr/>
        </p:nvCxnSpPr>
        <p:spPr>
          <a:xfrm>
            <a:off x="9925235" y="1213295"/>
            <a:ext cx="736847" cy="68652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44F66283-8B3D-4C7C-8769-ED2E2D3F6404}"/>
              </a:ext>
            </a:extLst>
          </p:cNvPr>
          <p:cNvSpPr txBox="1"/>
          <p:nvPr/>
        </p:nvSpPr>
        <p:spPr>
          <a:xfrm>
            <a:off x="10662082" y="6369868"/>
            <a:ext cx="461639" cy="369332"/>
          </a:xfrm>
          <a:prstGeom prst="rect">
            <a:avLst/>
          </a:prstGeom>
          <a:noFill/>
        </p:spPr>
        <p:txBody>
          <a:bodyPr wrap="square" rtlCol="0">
            <a:spAutoFit/>
          </a:bodyPr>
          <a:lstStyle/>
          <a:p>
            <a:r>
              <a:rPr lang="en-US" altLang="ja-JP" b="1" dirty="0"/>
              <a:t>10</a:t>
            </a:r>
            <a:endParaRPr kumimoji="1" lang="ja-JP" altLang="en-US" b="1" dirty="0"/>
          </a:p>
        </p:txBody>
      </p:sp>
    </p:spTree>
    <p:extLst>
      <p:ext uri="{BB962C8B-B14F-4D97-AF65-F5344CB8AC3E}">
        <p14:creationId xmlns:p14="http://schemas.microsoft.com/office/powerpoint/2010/main" val="2293669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35BB3F-BED8-4D8B-8406-9E49841472F1}"/>
              </a:ext>
            </a:extLst>
          </p:cNvPr>
          <p:cNvSpPr>
            <a:spLocks noGrp="1"/>
          </p:cNvSpPr>
          <p:nvPr>
            <p:ph type="title"/>
          </p:nvPr>
        </p:nvSpPr>
        <p:spPr/>
        <p:txBody>
          <a:bodyPr/>
          <a:lstStyle/>
          <a:p>
            <a:r>
              <a:rPr lang="en-US" altLang="ja-JP" dirty="0"/>
              <a:t>3</a:t>
            </a:r>
            <a:r>
              <a:rPr lang="ja-JP" altLang="en-US" dirty="0"/>
              <a:t>－１．追加の例</a:t>
            </a:r>
            <a:endParaRPr kumimoji="1" lang="ja-JP" altLang="en-US" dirty="0"/>
          </a:p>
        </p:txBody>
      </p:sp>
      <p:sp>
        <p:nvSpPr>
          <p:cNvPr id="6" name="テキスト ボックス 5">
            <a:extLst>
              <a:ext uri="{FF2B5EF4-FFF2-40B4-BE49-F238E27FC236}">
                <a16:creationId xmlns:a16="http://schemas.microsoft.com/office/drawing/2014/main" id="{ADF09838-050C-40FB-8D2D-38C6AC667EDF}"/>
              </a:ext>
            </a:extLst>
          </p:cNvPr>
          <p:cNvSpPr txBox="1"/>
          <p:nvPr/>
        </p:nvSpPr>
        <p:spPr>
          <a:xfrm>
            <a:off x="838200" y="5799917"/>
            <a:ext cx="8696417" cy="369332"/>
          </a:xfrm>
          <a:prstGeom prst="rect">
            <a:avLst/>
          </a:prstGeom>
          <a:noFill/>
        </p:spPr>
        <p:txBody>
          <a:bodyPr wrap="square" rtlCol="0">
            <a:spAutoFit/>
          </a:bodyPr>
          <a:lstStyle/>
          <a:p>
            <a:r>
              <a:rPr lang="ja-JP" altLang="en-US" u="sng" dirty="0"/>
              <a:t>新たに採用者</a:t>
            </a:r>
            <a:r>
              <a:rPr kumimoji="1" lang="ja-JP" altLang="en-US" u="sng" dirty="0"/>
              <a:t>２名を追加する</a:t>
            </a:r>
            <a:r>
              <a:rPr lang="ja-JP" altLang="en-US" u="sng" dirty="0"/>
              <a:t>ケース</a:t>
            </a:r>
            <a:r>
              <a:rPr kumimoji="1" lang="ja-JP" altLang="en-US" dirty="0"/>
              <a:t>：</a:t>
            </a:r>
            <a:r>
              <a:rPr kumimoji="1" lang="ja-JP" altLang="en-US" b="1" dirty="0">
                <a:solidFill>
                  <a:srgbClr val="FF0000"/>
                </a:solidFill>
              </a:rPr>
              <a:t>在籍者の下</a:t>
            </a:r>
            <a:r>
              <a:rPr kumimoji="1" lang="ja-JP" altLang="en-US" dirty="0"/>
              <a:t>に追加してください</a:t>
            </a:r>
          </a:p>
        </p:txBody>
      </p:sp>
      <p:pic>
        <p:nvPicPr>
          <p:cNvPr id="9" name="コンテンツ プレースホルダー 8">
            <a:extLst>
              <a:ext uri="{FF2B5EF4-FFF2-40B4-BE49-F238E27FC236}">
                <a16:creationId xmlns:a16="http://schemas.microsoft.com/office/drawing/2014/main" id="{C86DF236-B3BE-4288-8F35-CC374F313F8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41174"/>
            <a:ext cx="10515600" cy="4249413"/>
          </a:xfrm>
        </p:spPr>
      </p:pic>
      <p:sp>
        <p:nvSpPr>
          <p:cNvPr id="3" name="正方形/長方形 2">
            <a:extLst>
              <a:ext uri="{FF2B5EF4-FFF2-40B4-BE49-F238E27FC236}">
                <a16:creationId xmlns:a16="http://schemas.microsoft.com/office/drawing/2014/main" id="{E27C339B-0791-4ABA-8817-30118F52487A}"/>
              </a:ext>
            </a:extLst>
          </p:cNvPr>
          <p:cNvSpPr/>
          <p:nvPr/>
        </p:nvSpPr>
        <p:spPr>
          <a:xfrm>
            <a:off x="680621" y="4841860"/>
            <a:ext cx="10830757" cy="648070"/>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8A4429A8-39D3-4F73-8F1E-2B52C3E2E54E}"/>
              </a:ext>
            </a:extLst>
          </p:cNvPr>
          <p:cNvSpPr txBox="1"/>
          <p:nvPr/>
        </p:nvSpPr>
        <p:spPr>
          <a:xfrm>
            <a:off x="10662082" y="6369868"/>
            <a:ext cx="461639" cy="369332"/>
          </a:xfrm>
          <a:prstGeom prst="rect">
            <a:avLst/>
          </a:prstGeom>
          <a:noFill/>
        </p:spPr>
        <p:txBody>
          <a:bodyPr wrap="square" rtlCol="0">
            <a:spAutoFit/>
          </a:bodyPr>
          <a:lstStyle/>
          <a:p>
            <a:r>
              <a:rPr lang="en-US" altLang="ja-JP" b="1" dirty="0"/>
              <a:t>11</a:t>
            </a:r>
            <a:endParaRPr kumimoji="1" lang="ja-JP" altLang="en-US" b="1" dirty="0"/>
          </a:p>
        </p:txBody>
      </p:sp>
    </p:spTree>
    <p:extLst>
      <p:ext uri="{BB962C8B-B14F-4D97-AF65-F5344CB8AC3E}">
        <p14:creationId xmlns:p14="http://schemas.microsoft.com/office/powerpoint/2010/main" val="977205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F117D-E348-4E47-8EFA-6896E210AE84}"/>
              </a:ext>
            </a:extLst>
          </p:cNvPr>
          <p:cNvSpPr>
            <a:spLocks noGrp="1"/>
          </p:cNvSpPr>
          <p:nvPr>
            <p:ph type="title"/>
          </p:nvPr>
        </p:nvSpPr>
        <p:spPr/>
        <p:txBody>
          <a:bodyPr/>
          <a:lstStyle/>
          <a:p>
            <a:r>
              <a:rPr lang="en-US" altLang="ja-JP" dirty="0"/>
              <a:t>3</a:t>
            </a:r>
            <a:r>
              <a:rPr lang="ja-JP" altLang="en-US" dirty="0"/>
              <a:t>－２．追加した後</a:t>
            </a:r>
            <a:endParaRPr kumimoji="1" lang="ja-JP" altLang="en-US" dirty="0"/>
          </a:p>
        </p:txBody>
      </p:sp>
      <p:pic>
        <p:nvPicPr>
          <p:cNvPr id="7" name="コンテンツ プレースホルダー 6">
            <a:extLst>
              <a:ext uri="{FF2B5EF4-FFF2-40B4-BE49-F238E27FC236}">
                <a16:creationId xmlns:a16="http://schemas.microsoft.com/office/drawing/2014/main" id="{F34AC4BD-A378-4D5E-830D-14E220463AB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61051"/>
            <a:ext cx="10515600" cy="4591879"/>
          </a:xfrm>
        </p:spPr>
      </p:pic>
      <p:sp>
        <p:nvSpPr>
          <p:cNvPr id="3" name="四角形: 角を丸くする 2">
            <a:extLst>
              <a:ext uri="{FF2B5EF4-FFF2-40B4-BE49-F238E27FC236}">
                <a16:creationId xmlns:a16="http://schemas.microsoft.com/office/drawing/2014/main" id="{2822108A-C8EC-4D89-A606-EA4816694185}"/>
              </a:ext>
            </a:extLst>
          </p:cNvPr>
          <p:cNvSpPr/>
          <p:nvPr/>
        </p:nvSpPr>
        <p:spPr>
          <a:xfrm>
            <a:off x="7414591" y="2076024"/>
            <a:ext cx="4136994" cy="418698"/>
          </a:xfrm>
          <a:prstGeom prst="round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33CA9B5B-F24F-47EE-B3EC-7C422C7282A7}"/>
              </a:ext>
            </a:extLst>
          </p:cNvPr>
          <p:cNvSpPr txBox="1"/>
          <p:nvPr/>
        </p:nvSpPr>
        <p:spPr>
          <a:xfrm>
            <a:off x="9165518" y="5455905"/>
            <a:ext cx="635140" cy="338554"/>
          </a:xfrm>
          <a:prstGeom prst="rect">
            <a:avLst/>
          </a:prstGeom>
          <a:noFill/>
        </p:spPr>
        <p:txBody>
          <a:bodyPr wrap="square" rtlCol="0">
            <a:spAutoFit/>
          </a:bodyPr>
          <a:lstStyle/>
          <a:p>
            <a:r>
              <a:rPr kumimoji="1" lang="ja-JP" altLang="en-US" sz="1600" b="1" dirty="0">
                <a:solidFill>
                  <a:srgbClr val="FF0000"/>
                </a:solidFill>
              </a:rPr>
              <a:t>空欄</a:t>
            </a:r>
          </a:p>
        </p:txBody>
      </p:sp>
      <p:sp>
        <p:nvSpPr>
          <p:cNvPr id="10" name="テキスト ボックス 9">
            <a:extLst>
              <a:ext uri="{FF2B5EF4-FFF2-40B4-BE49-F238E27FC236}">
                <a16:creationId xmlns:a16="http://schemas.microsoft.com/office/drawing/2014/main" id="{F00C9BBA-9D72-4272-B4D9-8CEDCABCE475}"/>
              </a:ext>
            </a:extLst>
          </p:cNvPr>
          <p:cNvSpPr txBox="1"/>
          <p:nvPr/>
        </p:nvSpPr>
        <p:spPr>
          <a:xfrm>
            <a:off x="8051177" y="5455905"/>
            <a:ext cx="683581" cy="338554"/>
          </a:xfrm>
          <a:prstGeom prst="rect">
            <a:avLst/>
          </a:prstGeom>
          <a:noFill/>
        </p:spPr>
        <p:txBody>
          <a:bodyPr wrap="square" rtlCol="0">
            <a:spAutoFit/>
          </a:bodyPr>
          <a:lstStyle/>
          <a:p>
            <a:r>
              <a:rPr kumimoji="1" lang="ja-JP" altLang="en-US" sz="1600" b="1" dirty="0">
                <a:solidFill>
                  <a:srgbClr val="FF0000"/>
                </a:solidFill>
              </a:rPr>
              <a:t>空欄</a:t>
            </a:r>
          </a:p>
        </p:txBody>
      </p:sp>
      <p:sp>
        <p:nvSpPr>
          <p:cNvPr id="8" name="テキスト ボックス 7">
            <a:extLst>
              <a:ext uri="{FF2B5EF4-FFF2-40B4-BE49-F238E27FC236}">
                <a16:creationId xmlns:a16="http://schemas.microsoft.com/office/drawing/2014/main" id="{8264D81C-4486-4F99-A47E-A797EE5D3E92}"/>
              </a:ext>
            </a:extLst>
          </p:cNvPr>
          <p:cNvSpPr txBox="1"/>
          <p:nvPr/>
        </p:nvSpPr>
        <p:spPr>
          <a:xfrm>
            <a:off x="10662082" y="6369868"/>
            <a:ext cx="461639" cy="369332"/>
          </a:xfrm>
          <a:prstGeom prst="rect">
            <a:avLst/>
          </a:prstGeom>
          <a:noFill/>
        </p:spPr>
        <p:txBody>
          <a:bodyPr wrap="square" rtlCol="0">
            <a:spAutoFit/>
          </a:bodyPr>
          <a:lstStyle/>
          <a:p>
            <a:r>
              <a:rPr lang="en-US" altLang="ja-JP" b="1" dirty="0"/>
              <a:t>12</a:t>
            </a:r>
            <a:endParaRPr kumimoji="1" lang="ja-JP" altLang="en-US" b="1" dirty="0"/>
          </a:p>
        </p:txBody>
      </p:sp>
    </p:spTree>
    <p:extLst>
      <p:ext uri="{BB962C8B-B14F-4D97-AF65-F5344CB8AC3E}">
        <p14:creationId xmlns:p14="http://schemas.microsoft.com/office/powerpoint/2010/main" val="3564808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B87A61-9D44-4552-848C-A5D0E376A519}"/>
              </a:ext>
            </a:extLst>
          </p:cNvPr>
          <p:cNvSpPr>
            <a:spLocks noGrp="1"/>
          </p:cNvSpPr>
          <p:nvPr>
            <p:ph type="title"/>
          </p:nvPr>
        </p:nvSpPr>
        <p:spPr/>
        <p:txBody>
          <a:bodyPr/>
          <a:lstStyle/>
          <a:p>
            <a:r>
              <a:rPr kumimoji="1" lang="ja-JP" altLang="en-US" dirty="0"/>
              <a:t>４．修正、訂正がある場合</a:t>
            </a:r>
          </a:p>
        </p:txBody>
      </p:sp>
      <p:sp>
        <p:nvSpPr>
          <p:cNvPr id="6" name="テキスト ボックス 5">
            <a:extLst>
              <a:ext uri="{FF2B5EF4-FFF2-40B4-BE49-F238E27FC236}">
                <a16:creationId xmlns:a16="http://schemas.microsoft.com/office/drawing/2014/main" id="{CAA5DCC2-EF18-480D-8F88-B705446AA628}"/>
              </a:ext>
            </a:extLst>
          </p:cNvPr>
          <p:cNvSpPr txBox="1"/>
          <p:nvPr/>
        </p:nvSpPr>
        <p:spPr>
          <a:xfrm>
            <a:off x="747687" y="5867196"/>
            <a:ext cx="9886121" cy="553998"/>
          </a:xfrm>
          <a:prstGeom prst="rect">
            <a:avLst/>
          </a:prstGeom>
          <a:noFill/>
        </p:spPr>
        <p:txBody>
          <a:bodyPr wrap="square" rtlCol="0">
            <a:spAutoFit/>
          </a:bodyPr>
          <a:lstStyle/>
          <a:p>
            <a:r>
              <a:rPr kumimoji="1" lang="ja-JP" altLang="en-US" sz="1600" dirty="0"/>
              <a:t>修正、訂正がある場合は本欄に</a:t>
            </a:r>
            <a:r>
              <a:rPr kumimoji="1" lang="ja-JP" altLang="en-US" sz="1600" b="1" dirty="0">
                <a:solidFill>
                  <a:srgbClr val="FF0000"/>
                </a:solidFill>
              </a:rPr>
              <a:t>修正後の正しいデータ</a:t>
            </a:r>
            <a:r>
              <a:rPr kumimoji="1" lang="ja-JP" altLang="en-US" sz="1600" dirty="0"/>
              <a:t>を記載し、備考欄に訂正内容を記載する</a:t>
            </a:r>
          </a:p>
          <a:p>
            <a:r>
              <a:rPr lang="ja-JP" altLang="en-US" sz="1400" dirty="0">
                <a:solidFill>
                  <a:srgbClr val="FF0000"/>
                </a:solidFill>
              </a:rPr>
              <a:t>氏名の変更</a:t>
            </a:r>
            <a:r>
              <a:rPr lang="ja-JP" altLang="en-US" sz="1400" dirty="0"/>
              <a:t>は、変更予定の状態では変更せず、</a:t>
            </a:r>
            <a:r>
              <a:rPr lang="ja-JP" altLang="en-US" sz="1400" dirty="0">
                <a:solidFill>
                  <a:srgbClr val="FF0000"/>
                </a:solidFill>
              </a:rPr>
              <a:t>戸籍が変わった後</a:t>
            </a:r>
            <a:r>
              <a:rPr lang="ja-JP" altLang="en-US" sz="1400" dirty="0"/>
              <a:t>で変更してください。</a:t>
            </a:r>
            <a:endParaRPr kumimoji="1" lang="ja-JP" altLang="en-US" sz="1400" dirty="0"/>
          </a:p>
        </p:txBody>
      </p:sp>
      <p:pic>
        <p:nvPicPr>
          <p:cNvPr id="7" name="コンテンツ プレースホルダー 6">
            <a:extLst>
              <a:ext uri="{FF2B5EF4-FFF2-40B4-BE49-F238E27FC236}">
                <a16:creationId xmlns:a16="http://schemas.microsoft.com/office/drawing/2014/main" id="{ABA16677-00BF-42F1-9F82-EB383D7BF24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0930"/>
            <a:ext cx="10515600" cy="4386266"/>
          </a:xfrm>
        </p:spPr>
      </p:pic>
      <p:sp>
        <p:nvSpPr>
          <p:cNvPr id="5" name="テキスト ボックス 4">
            <a:extLst>
              <a:ext uri="{FF2B5EF4-FFF2-40B4-BE49-F238E27FC236}">
                <a16:creationId xmlns:a16="http://schemas.microsoft.com/office/drawing/2014/main" id="{1E7A3223-1219-4296-9FC6-4D185404262C}"/>
              </a:ext>
            </a:extLst>
          </p:cNvPr>
          <p:cNvSpPr txBox="1"/>
          <p:nvPr/>
        </p:nvSpPr>
        <p:spPr>
          <a:xfrm>
            <a:off x="10662082" y="6369868"/>
            <a:ext cx="461639" cy="369332"/>
          </a:xfrm>
          <a:prstGeom prst="rect">
            <a:avLst/>
          </a:prstGeom>
          <a:noFill/>
        </p:spPr>
        <p:txBody>
          <a:bodyPr wrap="square" rtlCol="0">
            <a:spAutoFit/>
          </a:bodyPr>
          <a:lstStyle/>
          <a:p>
            <a:r>
              <a:rPr lang="en-US" altLang="ja-JP" b="1" dirty="0"/>
              <a:t>13</a:t>
            </a:r>
            <a:endParaRPr kumimoji="1" lang="ja-JP" altLang="en-US" b="1" dirty="0"/>
          </a:p>
        </p:txBody>
      </p:sp>
    </p:spTree>
    <p:extLst>
      <p:ext uri="{BB962C8B-B14F-4D97-AF65-F5344CB8AC3E}">
        <p14:creationId xmlns:p14="http://schemas.microsoft.com/office/powerpoint/2010/main" val="34160588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7D5C1B-4723-4B41-AE9D-30D640F85D13}"/>
              </a:ext>
            </a:extLst>
          </p:cNvPr>
          <p:cNvSpPr>
            <a:spLocks noGrp="1"/>
          </p:cNvSpPr>
          <p:nvPr>
            <p:ph type="title"/>
          </p:nvPr>
        </p:nvSpPr>
        <p:spPr/>
        <p:txBody>
          <a:bodyPr/>
          <a:lstStyle/>
          <a:p>
            <a:r>
              <a:rPr kumimoji="1" lang="ja-JP" altLang="en-US" dirty="0"/>
              <a:t>５．会員番号について</a:t>
            </a:r>
          </a:p>
        </p:txBody>
      </p:sp>
      <p:sp>
        <p:nvSpPr>
          <p:cNvPr id="6" name="テキスト ボックス 5">
            <a:extLst>
              <a:ext uri="{FF2B5EF4-FFF2-40B4-BE49-F238E27FC236}">
                <a16:creationId xmlns:a16="http://schemas.microsoft.com/office/drawing/2014/main" id="{8C165C2E-54C7-4F57-9EB6-EF665C42037C}"/>
              </a:ext>
            </a:extLst>
          </p:cNvPr>
          <p:cNvSpPr txBox="1"/>
          <p:nvPr/>
        </p:nvSpPr>
        <p:spPr>
          <a:xfrm>
            <a:off x="838200" y="5065245"/>
            <a:ext cx="10099089" cy="1077218"/>
          </a:xfrm>
          <a:prstGeom prst="rect">
            <a:avLst/>
          </a:prstGeom>
          <a:noFill/>
        </p:spPr>
        <p:txBody>
          <a:bodyPr wrap="square" rtlCol="0">
            <a:spAutoFit/>
          </a:bodyPr>
          <a:lstStyle/>
          <a:p>
            <a:r>
              <a:rPr kumimoji="1" lang="ja-JP" altLang="en-US" sz="1600" dirty="0"/>
              <a:t>会員番号（</a:t>
            </a:r>
            <a:r>
              <a:rPr kumimoji="1" lang="en-US" altLang="ja-JP" sz="1600" dirty="0"/>
              <a:t>51</a:t>
            </a:r>
            <a:r>
              <a:rPr kumimoji="1" lang="ja-JP" altLang="en-US" sz="1600" dirty="0"/>
              <a:t>から始まる番号）は「</a:t>
            </a:r>
            <a:r>
              <a:rPr kumimoji="1" lang="ja-JP" altLang="en-US" sz="1600" b="1" u="sng" dirty="0">
                <a:solidFill>
                  <a:srgbClr val="FF0000"/>
                </a:solidFill>
              </a:rPr>
              <a:t>保育士登録番号をお持ちでない方</a:t>
            </a:r>
            <a:r>
              <a:rPr kumimoji="1" lang="ja-JP" altLang="en-US" sz="1600" dirty="0"/>
              <a:t>」に保育士会のほうで機械的に</a:t>
            </a:r>
          </a:p>
          <a:p>
            <a:r>
              <a:rPr kumimoji="1" lang="ja-JP" altLang="en-US" sz="1600" dirty="0"/>
              <a:t>割り振ったものです。</a:t>
            </a:r>
          </a:p>
          <a:p>
            <a:r>
              <a:rPr lang="ja-JP" altLang="en-US" sz="1600" dirty="0"/>
              <a:t>これは、保育士以外の方にもキャリアアップ研修などの受講が可能になるようにするためのものです。</a:t>
            </a:r>
          </a:p>
          <a:p>
            <a:r>
              <a:rPr kumimoji="1" lang="ja-JP" altLang="en-US" sz="1600" dirty="0"/>
              <a:t>会員番号は福岡市保育士会独自のものですが、</a:t>
            </a:r>
            <a:r>
              <a:rPr kumimoji="1" lang="ja-JP" altLang="en-US" sz="1600" b="1" dirty="0">
                <a:solidFill>
                  <a:srgbClr val="FF0000"/>
                </a:solidFill>
              </a:rPr>
              <a:t>転職等により園を変わられても会員番号は変わりません</a:t>
            </a:r>
            <a:r>
              <a:rPr kumimoji="1" lang="ja-JP" altLang="en-US" sz="1600" dirty="0"/>
              <a:t>。</a:t>
            </a:r>
          </a:p>
        </p:txBody>
      </p:sp>
      <p:pic>
        <p:nvPicPr>
          <p:cNvPr id="9" name="コンテンツ プレースホルダー 8">
            <a:extLst>
              <a:ext uri="{FF2B5EF4-FFF2-40B4-BE49-F238E27FC236}">
                <a16:creationId xmlns:a16="http://schemas.microsoft.com/office/drawing/2014/main" id="{C2B4C09C-A571-4FFC-8021-2359BB20D56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90871"/>
            <a:ext cx="10515600" cy="3544558"/>
          </a:xfrm>
        </p:spPr>
      </p:pic>
      <p:sp>
        <p:nvSpPr>
          <p:cNvPr id="7" name="吹き出し: 角を丸めた四角形 6">
            <a:extLst>
              <a:ext uri="{FF2B5EF4-FFF2-40B4-BE49-F238E27FC236}">
                <a16:creationId xmlns:a16="http://schemas.microsoft.com/office/drawing/2014/main" id="{A97F6578-E0EE-428F-8BD7-EC238F85D4DB}"/>
              </a:ext>
            </a:extLst>
          </p:cNvPr>
          <p:cNvSpPr/>
          <p:nvPr/>
        </p:nvSpPr>
        <p:spPr>
          <a:xfrm>
            <a:off x="8960947" y="2882975"/>
            <a:ext cx="1020931" cy="441664"/>
          </a:xfrm>
          <a:prstGeom prst="wedgeRoundRectCallout">
            <a:avLst>
              <a:gd name="adj1" fmla="val -13007"/>
              <a:gd name="adj2" fmla="val 108731"/>
              <a:gd name="adj3" fmla="val 1666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solidFill>
                  <a:schemeClr val="bg1"/>
                </a:solidFill>
              </a:rPr>
              <a:t>変更不可</a:t>
            </a:r>
          </a:p>
        </p:txBody>
      </p:sp>
      <p:sp>
        <p:nvSpPr>
          <p:cNvPr id="8" name="テキスト ボックス 7">
            <a:extLst>
              <a:ext uri="{FF2B5EF4-FFF2-40B4-BE49-F238E27FC236}">
                <a16:creationId xmlns:a16="http://schemas.microsoft.com/office/drawing/2014/main" id="{8B04DE80-F291-4778-82CE-40E1B74880A3}"/>
              </a:ext>
            </a:extLst>
          </p:cNvPr>
          <p:cNvSpPr txBox="1"/>
          <p:nvPr/>
        </p:nvSpPr>
        <p:spPr>
          <a:xfrm>
            <a:off x="10662082" y="6369868"/>
            <a:ext cx="461639" cy="369332"/>
          </a:xfrm>
          <a:prstGeom prst="rect">
            <a:avLst/>
          </a:prstGeom>
          <a:noFill/>
        </p:spPr>
        <p:txBody>
          <a:bodyPr wrap="square" rtlCol="0">
            <a:spAutoFit/>
          </a:bodyPr>
          <a:lstStyle/>
          <a:p>
            <a:r>
              <a:rPr lang="en-US" altLang="ja-JP" b="1" dirty="0"/>
              <a:t>14</a:t>
            </a:r>
            <a:endParaRPr kumimoji="1" lang="ja-JP" altLang="en-US" b="1" dirty="0"/>
          </a:p>
        </p:txBody>
      </p:sp>
    </p:spTree>
    <p:extLst>
      <p:ext uri="{BB962C8B-B14F-4D97-AF65-F5344CB8AC3E}">
        <p14:creationId xmlns:p14="http://schemas.microsoft.com/office/powerpoint/2010/main" val="2495327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1C682-CCB8-4041-B231-FF857EBE5B02}"/>
              </a:ext>
            </a:extLst>
          </p:cNvPr>
          <p:cNvSpPr>
            <a:spLocks noGrp="1"/>
          </p:cNvSpPr>
          <p:nvPr>
            <p:ph type="title"/>
          </p:nvPr>
        </p:nvSpPr>
        <p:spPr/>
        <p:txBody>
          <a:bodyPr/>
          <a:lstStyle/>
          <a:p>
            <a:r>
              <a:rPr kumimoji="1" lang="ja-JP" altLang="en-US" dirty="0"/>
              <a:t>６．会員年数について</a:t>
            </a:r>
          </a:p>
        </p:txBody>
      </p:sp>
      <p:sp>
        <p:nvSpPr>
          <p:cNvPr id="4" name="コンテンツ プレースホルダー 3">
            <a:extLst>
              <a:ext uri="{FF2B5EF4-FFF2-40B4-BE49-F238E27FC236}">
                <a16:creationId xmlns:a16="http://schemas.microsoft.com/office/drawing/2014/main" id="{CD5CDF79-C6B9-48EB-AA6A-DF5B7B5FFA84}"/>
              </a:ext>
            </a:extLst>
          </p:cNvPr>
          <p:cNvSpPr>
            <a:spLocks noGrp="1"/>
          </p:cNvSpPr>
          <p:nvPr>
            <p:ph idx="1"/>
          </p:nvPr>
        </p:nvSpPr>
        <p:spPr>
          <a:xfrm>
            <a:off x="838200" y="1620078"/>
            <a:ext cx="10515600" cy="4422913"/>
          </a:xfrm>
        </p:spPr>
        <p:txBody>
          <a:bodyPr>
            <a:normAutofit fontScale="85000" lnSpcReduction="20000"/>
          </a:bodyPr>
          <a:lstStyle/>
          <a:p>
            <a:r>
              <a:rPr lang="ja-JP" altLang="en-US" sz="2400" dirty="0"/>
              <a:t>会員年数については、全国保育士会が会員勤続２０年の表彰を行う際の基準となる</a:t>
            </a:r>
          </a:p>
          <a:p>
            <a:pPr marL="0" indent="0">
              <a:buNone/>
            </a:pPr>
            <a:r>
              <a:rPr lang="ja-JP" altLang="en-US" sz="2400" dirty="0"/>
              <a:t>　大事な期間ですが、その会員年数の算定方法に関して、解釈の違いや勘違いなどにより</a:t>
            </a:r>
          </a:p>
          <a:p>
            <a:pPr marL="0" indent="0">
              <a:buNone/>
            </a:pPr>
            <a:r>
              <a:rPr lang="ja-JP" altLang="en-US" sz="2400" dirty="0"/>
              <a:t>　若干の誤差を生じておりました。</a:t>
            </a:r>
          </a:p>
          <a:p>
            <a:pPr marL="0" indent="0">
              <a:buNone/>
            </a:pPr>
            <a:endParaRPr lang="ja-JP" altLang="en-US" sz="2400" dirty="0"/>
          </a:p>
          <a:p>
            <a:r>
              <a:rPr lang="ja-JP" altLang="en-US" sz="2400" dirty="0"/>
              <a:t>そこで、保育士会としては従来から行っておりました</a:t>
            </a:r>
            <a:r>
              <a:rPr lang="ja-JP" altLang="en-US" sz="2400" b="1" dirty="0">
                <a:solidFill>
                  <a:srgbClr val="FF0000"/>
                </a:solidFill>
              </a:rPr>
              <a:t>会員登録の際の記入項目から除外</a:t>
            </a:r>
          </a:p>
          <a:p>
            <a:pPr marL="0" indent="0">
              <a:buNone/>
            </a:pPr>
            <a:r>
              <a:rPr lang="ja-JP" altLang="en-US" sz="2400" b="1" dirty="0">
                <a:solidFill>
                  <a:srgbClr val="FF0000"/>
                </a:solidFill>
              </a:rPr>
              <a:t>　</a:t>
            </a:r>
            <a:r>
              <a:rPr lang="ja-JP" altLang="en-US" sz="2400" dirty="0"/>
              <a:t>いたしました。</a:t>
            </a:r>
          </a:p>
          <a:p>
            <a:pPr marL="0" indent="0">
              <a:buNone/>
            </a:pPr>
            <a:endParaRPr lang="ja-JP" altLang="en-US" sz="2400" dirty="0"/>
          </a:p>
          <a:p>
            <a:r>
              <a:rPr lang="ja-JP" altLang="en-US" sz="2400" dirty="0"/>
              <a:t>保育士としての正確な会員年数は、各園から毎年福岡市に報告される</a:t>
            </a:r>
            <a:r>
              <a:rPr lang="ja-JP" altLang="en-US" sz="2400" b="1" dirty="0">
                <a:solidFill>
                  <a:srgbClr val="FF0000"/>
                </a:solidFill>
              </a:rPr>
              <a:t>「職員名簿」に</a:t>
            </a:r>
          </a:p>
          <a:p>
            <a:pPr marL="0" indent="0">
              <a:buNone/>
            </a:pPr>
            <a:r>
              <a:rPr lang="ja-JP" altLang="en-US" sz="2400" b="1" dirty="0">
                <a:solidFill>
                  <a:srgbClr val="FF0000"/>
                </a:solidFill>
              </a:rPr>
              <a:t>　記載される年数</a:t>
            </a:r>
            <a:r>
              <a:rPr lang="ja-JP" altLang="en-US" sz="2400" dirty="0"/>
              <a:t>をご覧ください。</a:t>
            </a:r>
          </a:p>
          <a:p>
            <a:pPr marL="0" indent="0">
              <a:buNone/>
            </a:pPr>
            <a:endParaRPr lang="ja-JP" altLang="en-US" sz="2400" dirty="0"/>
          </a:p>
          <a:p>
            <a:r>
              <a:rPr lang="ja-JP" altLang="en-US" sz="2400" dirty="0"/>
              <a:t>全国保育士会が定める</a:t>
            </a:r>
            <a:r>
              <a:rPr lang="ja-JP" altLang="en-US" sz="2400" dirty="0">
                <a:solidFill>
                  <a:srgbClr val="FF0000"/>
                </a:solidFill>
              </a:rPr>
              <a:t>会員年数の算定方法</a:t>
            </a:r>
            <a:r>
              <a:rPr lang="ja-JP" altLang="en-US" sz="2400" dirty="0"/>
              <a:t>については、福岡市私立保育士会のホーム</a:t>
            </a:r>
          </a:p>
          <a:p>
            <a:pPr marL="0" indent="0">
              <a:buNone/>
            </a:pPr>
            <a:r>
              <a:rPr lang="ja-JP" altLang="en-US" sz="2400" dirty="0"/>
              <a:t>　ページにある、会員ページ内の「各種資料のダウンロード」に「</a:t>
            </a:r>
            <a:r>
              <a:rPr lang="ja-JP" altLang="en-US" sz="2400" b="1" dirty="0">
                <a:solidFill>
                  <a:srgbClr val="FF0000"/>
                </a:solidFill>
              </a:rPr>
              <a:t>全国保育士会感謝状</a:t>
            </a:r>
          </a:p>
          <a:p>
            <a:pPr marL="0" indent="0">
              <a:buNone/>
            </a:pPr>
            <a:r>
              <a:rPr lang="ja-JP" altLang="en-US" sz="2400" b="1" dirty="0">
                <a:solidFill>
                  <a:srgbClr val="FF0000"/>
                </a:solidFill>
              </a:rPr>
              <a:t>　贈呈規程</a:t>
            </a:r>
            <a:r>
              <a:rPr lang="ja-JP" altLang="en-US" sz="2400" dirty="0"/>
              <a:t>」がありますので、ご参照ください。</a:t>
            </a:r>
          </a:p>
        </p:txBody>
      </p:sp>
      <p:sp>
        <p:nvSpPr>
          <p:cNvPr id="5" name="テキスト ボックス 4">
            <a:extLst>
              <a:ext uri="{FF2B5EF4-FFF2-40B4-BE49-F238E27FC236}">
                <a16:creationId xmlns:a16="http://schemas.microsoft.com/office/drawing/2014/main" id="{50A9D601-FDCC-4752-882A-70808496E59A}"/>
              </a:ext>
            </a:extLst>
          </p:cNvPr>
          <p:cNvSpPr txBox="1"/>
          <p:nvPr/>
        </p:nvSpPr>
        <p:spPr>
          <a:xfrm>
            <a:off x="10662082" y="6369868"/>
            <a:ext cx="461639" cy="369332"/>
          </a:xfrm>
          <a:prstGeom prst="rect">
            <a:avLst/>
          </a:prstGeom>
          <a:noFill/>
        </p:spPr>
        <p:txBody>
          <a:bodyPr wrap="square" rtlCol="0">
            <a:spAutoFit/>
          </a:bodyPr>
          <a:lstStyle/>
          <a:p>
            <a:r>
              <a:rPr lang="en-US" altLang="ja-JP" b="1" dirty="0"/>
              <a:t>15</a:t>
            </a:r>
            <a:endParaRPr kumimoji="1" lang="ja-JP" altLang="en-US" b="1" dirty="0"/>
          </a:p>
        </p:txBody>
      </p:sp>
    </p:spTree>
    <p:extLst>
      <p:ext uri="{BB962C8B-B14F-4D97-AF65-F5344CB8AC3E}">
        <p14:creationId xmlns:p14="http://schemas.microsoft.com/office/powerpoint/2010/main" val="1585465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EB7221-0182-4649-9A69-D007302AA37D}"/>
              </a:ext>
            </a:extLst>
          </p:cNvPr>
          <p:cNvSpPr>
            <a:spLocks noGrp="1"/>
          </p:cNvSpPr>
          <p:nvPr>
            <p:ph type="title"/>
          </p:nvPr>
        </p:nvSpPr>
        <p:spPr/>
        <p:txBody>
          <a:bodyPr/>
          <a:lstStyle/>
          <a:p>
            <a:r>
              <a:rPr kumimoji="1" lang="ja-JP" altLang="en-US" dirty="0"/>
              <a:t>７．お願い</a:t>
            </a:r>
          </a:p>
        </p:txBody>
      </p:sp>
      <p:sp>
        <p:nvSpPr>
          <p:cNvPr id="3" name="コンテンツ プレースホルダー 2">
            <a:extLst>
              <a:ext uri="{FF2B5EF4-FFF2-40B4-BE49-F238E27FC236}">
                <a16:creationId xmlns:a16="http://schemas.microsoft.com/office/drawing/2014/main" id="{255B144D-9665-458D-9CCC-0598390A808D}"/>
              </a:ext>
            </a:extLst>
          </p:cNvPr>
          <p:cNvSpPr>
            <a:spLocks noGrp="1"/>
          </p:cNvSpPr>
          <p:nvPr>
            <p:ph idx="1"/>
          </p:nvPr>
        </p:nvSpPr>
        <p:spPr>
          <a:xfrm>
            <a:off x="1207362" y="2041864"/>
            <a:ext cx="10146437" cy="4018163"/>
          </a:xfrm>
        </p:spPr>
        <p:txBody>
          <a:bodyPr>
            <a:normAutofit fontScale="70000" lnSpcReduction="20000"/>
          </a:bodyPr>
          <a:lstStyle/>
          <a:p>
            <a:r>
              <a:rPr kumimoji="1" lang="ja-JP" altLang="en-US" dirty="0"/>
              <a:t>保育士登録番号欄には</a:t>
            </a:r>
            <a:r>
              <a:rPr kumimoji="1" lang="ja-JP" altLang="en-US" b="1" dirty="0">
                <a:solidFill>
                  <a:srgbClr val="FF0000"/>
                </a:solidFill>
              </a:rPr>
              <a:t>保育士登録番号以外のものを記載しない</a:t>
            </a:r>
            <a:r>
              <a:rPr kumimoji="1" lang="ja-JP" altLang="en-US" dirty="0"/>
              <a:t>でください。</a:t>
            </a:r>
          </a:p>
          <a:p>
            <a:pPr marL="0" indent="0">
              <a:buNone/>
            </a:pPr>
            <a:r>
              <a:rPr lang="ja-JP" altLang="en-US" dirty="0"/>
              <a:t>　調理師番号、栄養士登録番号などを記載されますと混乱のもととなります。</a:t>
            </a:r>
          </a:p>
          <a:p>
            <a:pPr marL="0" indent="0">
              <a:buNone/>
            </a:pPr>
            <a:endParaRPr lang="ja-JP" altLang="en-US" dirty="0"/>
          </a:p>
          <a:p>
            <a:r>
              <a:rPr kumimoji="1" lang="ja-JP" altLang="en-US" dirty="0"/>
              <a:t>キャリアアップ研修をはじめ、福岡市保育士会が主催する各種の研修または</a:t>
            </a:r>
          </a:p>
          <a:p>
            <a:pPr marL="0" indent="0">
              <a:buNone/>
            </a:pPr>
            <a:r>
              <a:rPr lang="ja-JP" altLang="en-US" dirty="0"/>
              <a:t>　</a:t>
            </a:r>
            <a:r>
              <a:rPr kumimoji="1" lang="ja-JP" altLang="en-US" dirty="0"/>
              <a:t>主任保育士会や給食研究会、各種イベントなどは、</a:t>
            </a:r>
            <a:r>
              <a:rPr kumimoji="1" lang="ja-JP" altLang="en-US" b="1" dirty="0">
                <a:solidFill>
                  <a:srgbClr val="FF0000"/>
                </a:solidFill>
              </a:rPr>
              <a:t>会員登録がないと参加できません</a:t>
            </a:r>
            <a:r>
              <a:rPr kumimoji="1" lang="ja-JP" altLang="en-US" dirty="0"/>
              <a:t>。</a:t>
            </a:r>
          </a:p>
          <a:p>
            <a:pPr marL="0" indent="0">
              <a:buNone/>
            </a:pPr>
            <a:r>
              <a:rPr lang="ja-JP" altLang="en-US" dirty="0"/>
              <a:t>　主任保育士の先生はもとより、副主任の先生や給食調理の職員さんなど、園の運営に</a:t>
            </a:r>
          </a:p>
          <a:p>
            <a:pPr marL="0" indent="0">
              <a:buNone/>
            </a:pPr>
            <a:r>
              <a:rPr lang="ja-JP" altLang="en-US" dirty="0"/>
              <a:t>　大事な活動をされる先生方は、必ず登録していただきますようお願いいたします。</a:t>
            </a:r>
          </a:p>
          <a:p>
            <a:pPr marL="0" indent="0">
              <a:buNone/>
            </a:pPr>
            <a:endParaRPr lang="ja-JP" altLang="en-US" dirty="0"/>
          </a:p>
          <a:p>
            <a:pPr marL="0" indent="0">
              <a:buNone/>
            </a:pPr>
            <a:r>
              <a:rPr lang="ja-JP" altLang="en-US" dirty="0"/>
              <a:t>・一度登録が完了しましたら、次年度の登録時まで内容の変更を除いて、削除、追加</a:t>
            </a:r>
          </a:p>
          <a:p>
            <a:pPr marL="0" indent="0">
              <a:buNone/>
            </a:pPr>
            <a:r>
              <a:rPr lang="ja-JP" altLang="en-US" dirty="0"/>
              <a:t>　交代などは原則としてできませんので、ご承知いただきますようお願いいたします。</a:t>
            </a:r>
          </a:p>
          <a:p>
            <a:pPr marL="0" indent="0">
              <a:buNone/>
            </a:pPr>
            <a:endParaRPr kumimoji="1" lang="ja-JP" altLang="en-US" dirty="0"/>
          </a:p>
          <a:p>
            <a:pPr marL="0" indent="0">
              <a:buNone/>
            </a:pPr>
            <a:endParaRPr kumimoji="1" lang="ja-JP" altLang="en-US" dirty="0"/>
          </a:p>
          <a:p>
            <a:endParaRPr kumimoji="1" lang="ja-JP" altLang="en-US" dirty="0"/>
          </a:p>
        </p:txBody>
      </p:sp>
      <p:sp>
        <p:nvSpPr>
          <p:cNvPr id="4" name="テキスト ボックス 3">
            <a:extLst>
              <a:ext uri="{FF2B5EF4-FFF2-40B4-BE49-F238E27FC236}">
                <a16:creationId xmlns:a16="http://schemas.microsoft.com/office/drawing/2014/main" id="{0D3880A6-4DAC-4315-B459-85065C81FF72}"/>
              </a:ext>
            </a:extLst>
          </p:cNvPr>
          <p:cNvSpPr txBox="1"/>
          <p:nvPr/>
        </p:nvSpPr>
        <p:spPr>
          <a:xfrm>
            <a:off x="10662082" y="6369868"/>
            <a:ext cx="461639" cy="369332"/>
          </a:xfrm>
          <a:prstGeom prst="rect">
            <a:avLst/>
          </a:prstGeom>
          <a:noFill/>
        </p:spPr>
        <p:txBody>
          <a:bodyPr wrap="square" rtlCol="0">
            <a:spAutoFit/>
          </a:bodyPr>
          <a:lstStyle/>
          <a:p>
            <a:r>
              <a:rPr lang="en-US" altLang="ja-JP" b="1" dirty="0"/>
              <a:t>16</a:t>
            </a:r>
            <a:endParaRPr kumimoji="1" lang="ja-JP" altLang="en-US" b="1" dirty="0"/>
          </a:p>
        </p:txBody>
      </p:sp>
    </p:spTree>
    <p:extLst>
      <p:ext uri="{BB962C8B-B14F-4D97-AF65-F5344CB8AC3E}">
        <p14:creationId xmlns:p14="http://schemas.microsoft.com/office/powerpoint/2010/main" val="148461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A6E322-0DCF-4B94-885A-2923931DC1B1}"/>
              </a:ext>
            </a:extLst>
          </p:cNvPr>
          <p:cNvSpPr>
            <a:spLocks noGrp="1"/>
          </p:cNvSpPr>
          <p:nvPr>
            <p:ph type="title"/>
          </p:nvPr>
        </p:nvSpPr>
        <p:spPr/>
        <p:txBody>
          <a:bodyPr/>
          <a:lstStyle/>
          <a:p>
            <a:r>
              <a:rPr kumimoji="1" lang="ja-JP" altLang="en-US" dirty="0"/>
              <a:t>８．登録データの完成</a:t>
            </a:r>
          </a:p>
        </p:txBody>
      </p:sp>
      <p:pic>
        <p:nvPicPr>
          <p:cNvPr id="7" name="コンテンツ プレースホルダー 6">
            <a:extLst>
              <a:ext uri="{FF2B5EF4-FFF2-40B4-BE49-F238E27FC236}">
                <a16:creationId xmlns:a16="http://schemas.microsoft.com/office/drawing/2014/main" id="{00E02F13-E1CC-4B73-9F74-1FBFB26887A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61052"/>
            <a:ext cx="10515600" cy="4591878"/>
          </a:xfrm>
        </p:spPr>
      </p:pic>
      <p:sp>
        <p:nvSpPr>
          <p:cNvPr id="8" name="テキスト ボックス 7">
            <a:extLst>
              <a:ext uri="{FF2B5EF4-FFF2-40B4-BE49-F238E27FC236}">
                <a16:creationId xmlns:a16="http://schemas.microsoft.com/office/drawing/2014/main" id="{380B2D66-AD52-4983-8487-5BB9F6910C35}"/>
              </a:ext>
            </a:extLst>
          </p:cNvPr>
          <p:cNvSpPr txBox="1"/>
          <p:nvPr/>
        </p:nvSpPr>
        <p:spPr>
          <a:xfrm>
            <a:off x="838200" y="6052930"/>
            <a:ext cx="8971722" cy="369332"/>
          </a:xfrm>
          <a:prstGeom prst="rect">
            <a:avLst/>
          </a:prstGeom>
          <a:noFill/>
        </p:spPr>
        <p:txBody>
          <a:bodyPr wrap="square" rtlCol="0">
            <a:spAutoFit/>
          </a:bodyPr>
          <a:lstStyle/>
          <a:p>
            <a:r>
              <a:rPr lang="ja-JP" altLang="en-US" dirty="0">
                <a:solidFill>
                  <a:srgbClr val="FF0000"/>
                </a:solidFill>
              </a:rPr>
              <a:t>表題</a:t>
            </a:r>
            <a:r>
              <a:rPr kumimoji="1" lang="ja-JP" altLang="en-US" dirty="0">
                <a:solidFill>
                  <a:srgbClr val="FF0000"/>
                </a:solidFill>
              </a:rPr>
              <a:t>部の２０１９年を２０２０年に書き直してください</a:t>
            </a:r>
          </a:p>
        </p:txBody>
      </p:sp>
      <p:cxnSp>
        <p:nvCxnSpPr>
          <p:cNvPr id="10" name="直線矢印コネクタ 9">
            <a:extLst>
              <a:ext uri="{FF2B5EF4-FFF2-40B4-BE49-F238E27FC236}">
                <a16:creationId xmlns:a16="http://schemas.microsoft.com/office/drawing/2014/main" id="{4145CCE3-988A-440B-8C3F-F39FE3A29AFC}"/>
              </a:ext>
            </a:extLst>
          </p:cNvPr>
          <p:cNvCxnSpPr/>
          <p:nvPr/>
        </p:nvCxnSpPr>
        <p:spPr>
          <a:xfrm flipV="1">
            <a:off x="1600200" y="1822573"/>
            <a:ext cx="2991678" cy="4230357"/>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sp>
        <p:nvSpPr>
          <p:cNvPr id="6" name="テキスト ボックス 5">
            <a:extLst>
              <a:ext uri="{FF2B5EF4-FFF2-40B4-BE49-F238E27FC236}">
                <a16:creationId xmlns:a16="http://schemas.microsoft.com/office/drawing/2014/main" id="{6EBA5146-4B12-41E2-BF98-0B920CFE44FA}"/>
              </a:ext>
            </a:extLst>
          </p:cNvPr>
          <p:cNvSpPr txBox="1"/>
          <p:nvPr/>
        </p:nvSpPr>
        <p:spPr>
          <a:xfrm>
            <a:off x="10662082" y="6369868"/>
            <a:ext cx="461639" cy="369332"/>
          </a:xfrm>
          <a:prstGeom prst="rect">
            <a:avLst/>
          </a:prstGeom>
          <a:noFill/>
        </p:spPr>
        <p:txBody>
          <a:bodyPr wrap="square" rtlCol="0">
            <a:spAutoFit/>
          </a:bodyPr>
          <a:lstStyle/>
          <a:p>
            <a:r>
              <a:rPr lang="en-US" altLang="ja-JP" b="1" dirty="0"/>
              <a:t>17</a:t>
            </a:r>
            <a:endParaRPr kumimoji="1" lang="ja-JP" altLang="en-US" b="1" dirty="0"/>
          </a:p>
        </p:txBody>
      </p:sp>
    </p:spTree>
    <p:extLst>
      <p:ext uri="{BB962C8B-B14F-4D97-AF65-F5344CB8AC3E}">
        <p14:creationId xmlns:p14="http://schemas.microsoft.com/office/powerpoint/2010/main" val="455865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C4C25D-40D1-4F74-A993-BF72D98B4DF1}"/>
              </a:ext>
            </a:extLst>
          </p:cNvPr>
          <p:cNvSpPr>
            <a:spLocks noGrp="1"/>
          </p:cNvSpPr>
          <p:nvPr>
            <p:ph type="title"/>
          </p:nvPr>
        </p:nvSpPr>
        <p:spPr/>
        <p:txBody>
          <a:bodyPr/>
          <a:lstStyle/>
          <a:p>
            <a:r>
              <a:rPr lang="ja-JP" altLang="en-US" dirty="0"/>
              <a:t>９</a:t>
            </a:r>
            <a:r>
              <a:rPr kumimoji="1" lang="ja-JP" altLang="en-US" dirty="0"/>
              <a:t>．データ返送と締め切り</a:t>
            </a:r>
          </a:p>
        </p:txBody>
      </p:sp>
      <p:sp>
        <p:nvSpPr>
          <p:cNvPr id="3" name="コンテンツ プレースホルダー 2">
            <a:extLst>
              <a:ext uri="{FF2B5EF4-FFF2-40B4-BE49-F238E27FC236}">
                <a16:creationId xmlns:a16="http://schemas.microsoft.com/office/drawing/2014/main" id="{58383B0D-9DBA-461A-839D-6ECA0BEFDF15}"/>
              </a:ext>
            </a:extLst>
          </p:cNvPr>
          <p:cNvSpPr>
            <a:spLocks noGrp="1"/>
          </p:cNvSpPr>
          <p:nvPr>
            <p:ph idx="1"/>
          </p:nvPr>
        </p:nvSpPr>
        <p:spPr>
          <a:xfrm>
            <a:off x="838200" y="1630018"/>
            <a:ext cx="10515600" cy="4208068"/>
          </a:xfrm>
        </p:spPr>
        <p:txBody>
          <a:bodyPr>
            <a:normAutofit fontScale="77500" lnSpcReduction="20000"/>
          </a:bodyPr>
          <a:lstStyle/>
          <a:p>
            <a:r>
              <a:rPr kumimoji="1" lang="ja-JP" altLang="en-US" dirty="0"/>
              <a:t>登録データの返送先</a:t>
            </a:r>
          </a:p>
          <a:p>
            <a:pPr marL="0" indent="0">
              <a:buNone/>
            </a:pPr>
            <a:r>
              <a:rPr lang="ja-JP" altLang="en-US" dirty="0"/>
              <a:t>　完成したデータはパスワードをかけて、最初に前年度データをお送りしたと</a:t>
            </a:r>
          </a:p>
          <a:p>
            <a:pPr marL="0" indent="0">
              <a:buNone/>
            </a:pPr>
            <a:r>
              <a:rPr lang="ja-JP" altLang="en-US" dirty="0"/>
              <a:t>　きに使用したメールアドレスまで、添付ファイルとして返送してください。</a:t>
            </a:r>
          </a:p>
          <a:p>
            <a:pPr marL="0" indent="0">
              <a:buNone/>
            </a:pPr>
            <a:r>
              <a:rPr lang="ja-JP" altLang="en-US" dirty="0"/>
              <a:t>　パスワードのかけ方は、最初にお送りしたエクセルデータの２ページ目に記</a:t>
            </a:r>
          </a:p>
          <a:p>
            <a:pPr marL="0" indent="0">
              <a:buNone/>
            </a:pPr>
            <a:r>
              <a:rPr lang="ja-JP" altLang="en-US" dirty="0"/>
              <a:t>　載されています</a:t>
            </a:r>
          </a:p>
          <a:p>
            <a:pPr marL="0" indent="0">
              <a:buNone/>
            </a:pPr>
            <a:r>
              <a:rPr lang="ja-JP" altLang="en-US" dirty="0"/>
              <a:t>　　　　　　　　　</a:t>
            </a:r>
            <a:r>
              <a:rPr lang="en-US" altLang="ja-JP" dirty="0"/>
              <a:t>※</a:t>
            </a:r>
            <a:r>
              <a:rPr lang="ja-JP" altLang="en-US" dirty="0"/>
              <a:t>返送先アドレス→</a:t>
            </a:r>
            <a:r>
              <a:rPr lang="en-US" altLang="ja-JP" b="1" dirty="0">
                <a:solidFill>
                  <a:srgbClr val="FF0000"/>
                </a:solidFill>
              </a:rPr>
              <a:t>k-system@f-hoikushikai.com</a:t>
            </a:r>
          </a:p>
          <a:p>
            <a:pPr marL="0" indent="0">
              <a:buNone/>
            </a:pPr>
            <a:endParaRPr lang="en-US" altLang="ja-JP" dirty="0"/>
          </a:p>
          <a:p>
            <a:pPr marL="0" indent="0">
              <a:buNone/>
            </a:pPr>
            <a:r>
              <a:rPr lang="ja-JP" altLang="en-US" dirty="0"/>
              <a:t>　　　　</a:t>
            </a:r>
            <a:r>
              <a:rPr lang="ja-JP" altLang="en-US" u="sng" dirty="0"/>
              <a:t>データ返送の締め切りは</a:t>
            </a:r>
            <a:r>
              <a:rPr lang="ja-JP" altLang="en-US" b="1" u="sng" dirty="0">
                <a:solidFill>
                  <a:srgbClr val="FF0000"/>
                </a:solidFill>
              </a:rPr>
              <a:t>６月１９日２０時</a:t>
            </a:r>
            <a:r>
              <a:rPr lang="ja-JP" altLang="en-US" u="sng" dirty="0"/>
              <a:t>までにお願いします</a:t>
            </a:r>
          </a:p>
          <a:p>
            <a:pPr marL="0" indent="0">
              <a:buNone/>
            </a:pPr>
            <a:endParaRPr lang="ja-JP" altLang="en-US" u="sng" dirty="0"/>
          </a:p>
          <a:p>
            <a:pPr marL="0" indent="0">
              <a:buNone/>
            </a:pPr>
            <a:r>
              <a:rPr lang="ja-JP" altLang="en-US" dirty="0"/>
              <a:t>　</a:t>
            </a:r>
            <a:r>
              <a:rPr lang="en-US" altLang="ja-JP" dirty="0"/>
              <a:t>※</a:t>
            </a:r>
            <a:r>
              <a:rPr lang="ja-JP" altLang="en-US" dirty="0"/>
              <a:t>今年度の</a:t>
            </a:r>
            <a:r>
              <a:rPr lang="ja-JP" altLang="en-US" u="sng" dirty="0">
                <a:solidFill>
                  <a:srgbClr val="FF0000"/>
                </a:solidFill>
              </a:rPr>
              <a:t>会費の納入</a:t>
            </a:r>
            <a:r>
              <a:rPr lang="ja-JP" altLang="en-US" u="sng" dirty="0"/>
              <a:t>についても、登録人数分の会費を６月１９日まで</a:t>
            </a:r>
            <a:r>
              <a:rPr lang="ja-JP" altLang="en-US" dirty="0"/>
              <a:t>に</a:t>
            </a:r>
          </a:p>
          <a:p>
            <a:pPr marL="0" indent="0">
              <a:buNone/>
            </a:pPr>
            <a:r>
              <a:rPr lang="ja-JP" altLang="en-US" dirty="0"/>
              <a:t>　　お送りした振込用紙にてお振込みをお願いいたします。</a:t>
            </a:r>
          </a:p>
          <a:p>
            <a:pPr marL="0" indent="0">
              <a:buNone/>
            </a:pPr>
            <a:endParaRPr kumimoji="1" lang="ja-JP" altLang="en-US" dirty="0"/>
          </a:p>
        </p:txBody>
      </p:sp>
      <p:sp>
        <p:nvSpPr>
          <p:cNvPr id="4" name="テキスト ボックス 3">
            <a:extLst>
              <a:ext uri="{FF2B5EF4-FFF2-40B4-BE49-F238E27FC236}">
                <a16:creationId xmlns:a16="http://schemas.microsoft.com/office/drawing/2014/main" id="{1D1AE7D8-33E6-4BA2-A259-0F671611A236}"/>
              </a:ext>
            </a:extLst>
          </p:cNvPr>
          <p:cNvSpPr txBox="1"/>
          <p:nvPr/>
        </p:nvSpPr>
        <p:spPr>
          <a:xfrm>
            <a:off x="10662082" y="6369868"/>
            <a:ext cx="461639" cy="369332"/>
          </a:xfrm>
          <a:prstGeom prst="rect">
            <a:avLst/>
          </a:prstGeom>
          <a:noFill/>
        </p:spPr>
        <p:txBody>
          <a:bodyPr wrap="square" rtlCol="0">
            <a:spAutoFit/>
          </a:bodyPr>
          <a:lstStyle/>
          <a:p>
            <a:r>
              <a:rPr lang="en-US" altLang="ja-JP" b="1" dirty="0"/>
              <a:t>18</a:t>
            </a:r>
            <a:endParaRPr kumimoji="1" lang="ja-JP" altLang="en-US" b="1" dirty="0"/>
          </a:p>
        </p:txBody>
      </p:sp>
    </p:spTree>
    <p:extLst>
      <p:ext uri="{BB962C8B-B14F-4D97-AF65-F5344CB8AC3E}">
        <p14:creationId xmlns:p14="http://schemas.microsoft.com/office/powerpoint/2010/main" val="25457396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B894FD3-1230-45D3-B30A-A20124E3E75D}"/>
              </a:ext>
            </a:extLst>
          </p:cNvPr>
          <p:cNvSpPr>
            <a:spLocks noGrp="1"/>
          </p:cNvSpPr>
          <p:nvPr>
            <p:ph type="title"/>
          </p:nvPr>
        </p:nvSpPr>
        <p:spPr/>
        <p:txBody>
          <a:bodyPr/>
          <a:lstStyle/>
          <a:p>
            <a:r>
              <a:rPr kumimoji="1" lang="ja-JP" altLang="en-US" dirty="0"/>
              <a:t>おわり</a:t>
            </a:r>
          </a:p>
        </p:txBody>
      </p:sp>
      <p:sp>
        <p:nvSpPr>
          <p:cNvPr id="3" name="コンテンツ プレースホルダー 2">
            <a:extLst>
              <a:ext uri="{FF2B5EF4-FFF2-40B4-BE49-F238E27FC236}">
                <a16:creationId xmlns:a16="http://schemas.microsoft.com/office/drawing/2014/main" id="{3E51BB8A-EBD7-4D22-B148-673ED7978CAA}"/>
              </a:ext>
            </a:extLst>
          </p:cNvPr>
          <p:cNvSpPr>
            <a:spLocks noGrp="1"/>
          </p:cNvSpPr>
          <p:nvPr>
            <p:ph idx="1"/>
          </p:nvPr>
        </p:nvSpPr>
        <p:spPr>
          <a:xfrm>
            <a:off x="838200" y="2474843"/>
            <a:ext cx="10515600" cy="3744982"/>
          </a:xfrm>
        </p:spPr>
        <p:txBody>
          <a:bodyPr/>
          <a:lstStyle/>
          <a:p>
            <a:pPr marL="0" indent="0">
              <a:buNone/>
            </a:pPr>
            <a:endParaRPr kumimoji="1" lang="ja-JP" altLang="en-US" dirty="0"/>
          </a:p>
          <a:p>
            <a:pPr marL="0" indent="0">
              <a:buNone/>
            </a:pPr>
            <a:endParaRPr lang="ja-JP" altLang="en-US" dirty="0"/>
          </a:p>
          <a:p>
            <a:pPr marL="0" indent="0">
              <a:buNone/>
            </a:pPr>
            <a:endParaRPr kumimoji="1" lang="ja-JP" altLang="en-US" dirty="0"/>
          </a:p>
          <a:p>
            <a:pPr marL="0" indent="0">
              <a:buNone/>
            </a:pPr>
            <a:r>
              <a:rPr kumimoji="1" lang="ja-JP" altLang="en-US" dirty="0"/>
              <a:t>　　　　　　</a:t>
            </a:r>
            <a:r>
              <a:rPr kumimoji="1" lang="ja-JP" altLang="en-US" b="1" dirty="0"/>
              <a:t>いつもご協力いただき、感謝いたします</a:t>
            </a:r>
            <a:r>
              <a:rPr kumimoji="1" lang="ja-JP" altLang="en-US" dirty="0"/>
              <a:t>。</a:t>
            </a:r>
          </a:p>
          <a:p>
            <a:pPr marL="0" indent="0">
              <a:buNone/>
            </a:pPr>
            <a:endParaRPr lang="ja-JP" altLang="en-US" dirty="0"/>
          </a:p>
          <a:p>
            <a:pPr marL="0" indent="0">
              <a:buNone/>
            </a:pPr>
            <a:r>
              <a:rPr kumimoji="1" lang="ja-JP" altLang="en-US" dirty="0"/>
              <a:t>　　　　　　　　　　　 </a:t>
            </a:r>
            <a:r>
              <a:rPr kumimoji="1" lang="ja-JP" altLang="en-US" b="1" dirty="0"/>
              <a:t>福岡市保育士会</a:t>
            </a:r>
          </a:p>
        </p:txBody>
      </p:sp>
      <p:pic>
        <p:nvPicPr>
          <p:cNvPr id="5" name="図 4">
            <a:extLst>
              <a:ext uri="{FF2B5EF4-FFF2-40B4-BE49-F238E27FC236}">
                <a16:creationId xmlns:a16="http://schemas.microsoft.com/office/drawing/2014/main" id="{C546DC35-A94C-44AC-BA9A-521EC8B9E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81336" y="1919206"/>
            <a:ext cx="1429328" cy="1429328"/>
          </a:xfrm>
          <a:prstGeom prst="rect">
            <a:avLst/>
          </a:prstGeom>
        </p:spPr>
      </p:pic>
      <p:sp>
        <p:nvSpPr>
          <p:cNvPr id="6" name="テキスト ボックス 5">
            <a:extLst>
              <a:ext uri="{FF2B5EF4-FFF2-40B4-BE49-F238E27FC236}">
                <a16:creationId xmlns:a16="http://schemas.microsoft.com/office/drawing/2014/main" id="{EC602BC3-219C-4EBE-B1D1-5CB4BB55A6EC}"/>
              </a:ext>
            </a:extLst>
          </p:cNvPr>
          <p:cNvSpPr txBox="1"/>
          <p:nvPr/>
        </p:nvSpPr>
        <p:spPr>
          <a:xfrm>
            <a:off x="10662082" y="6369868"/>
            <a:ext cx="461639" cy="369332"/>
          </a:xfrm>
          <a:prstGeom prst="rect">
            <a:avLst/>
          </a:prstGeom>
          <a:noFill/>
        </p:spPr>
        <p:txBody>
          <a:bodyPr wrap="square" rtlCol="0">
            <a:spAutoFit/>
          </a:bodyPr>
          <a:lstStyle/>
          <a:p>
            <a:r>
              <a:rPr lang="en-US" altLang="ja-JP" b="1" dirty="0"/>
              <a:t>19</a:t>
            </a:r>
            <a:endParaRPr lang="ja-JP" altLang="en-US" b="1" dirty="0"/>
          </a:p>
        </p:txBody>
      </p:sp>
    </p:spTree>
    <p:extLst>
      <p:ext uri="{BB962C8B-B14F-4D97-AF65-F5344CB8AC3E}">
        <p14:creationId xmlns:p14="http://schemas.microsoft.com/office/powerpoint/2010/main" val="31721872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059BBE-2B20-49F1-A183-87E96DF85B99}"/>
              </a:ext>
            </a:extLst>
          </p:cNvPr>
          <p:cNvSpPr>
            <a:spLocks noGrp="1"/>
          </p:cNvSpPr>
          <p:nvPr>
            <p:ph type="title"/>
          </p:nvPr>
        </p:nvSpPr>
        <p:spPr>
          <a:xfrm>
            <a:off x="838200" y="497010"/>
            <a:ext cx="10515600" cy="1113129"/>
          </a:xfrm>
        </p:spPr>
        <p:txBody>
          <a:bodyPr/>
          <a:lstStyle/>
          <a:p>
            <a:r>
              <a:rPr kumimoji="1" lang="ja-JP" altLang="en-US" dirty="0"/>
              <a:t>園長先生へのお願い</a:t>
            </a:r>
          </a:p>
        </p:txBody>
      </p:sp>
      <p:sp>
        <p:nvSpPr>
          <p:cNvPr id="3" name="コンテンツ プレースホルダー 2">
            <a:extLst>
              <a:ext uri="{FF2B5EF4-FFF2-40B4-BE49-F238E27FC236}">
                <a16:creationId xmlns:a16="http://schemas.microsoft.com/office/drawing/2014/main" id="{311C9DAA-D47F-413B-8041-4BEAE7CC8976}"/>
              </a:ext>
            </a:extLst>
          </p:cNvPr>
          <p:cNvSpPr>
            <a:spLocks noGrp="1"/>
          </p:cNvSpPr>
          <p:nvPr>
            <p:ph idx="1"/>
          </p:nvPr>
        </p:nvSpPr>
        <p:spPr>
          <a:xfrm>
            <a:off x="838200" y="1530626"/>
            <a:ext cx="10515600" cy="4689200"/>
          </a:xfrm>
        </p:spPr>
        <p:txBody>
          <a:bodyPr>
            <a:noAutofit/>
          </a:bodyPr>
          <a:lstStyle/>
          <a:p>
            <a:pPr marL="0" indent="0">
              <a:buNone/>
            </a:pPr>
            <a:r>
              <a:rPr kumimoji="1" lang="ja-JP" altLang="en-US" sz="1300" dirty="0"/>
              <a:t>各園の園長先生には、福岡市保育士会の活動</a:t>
            </a:r>
            <a:r>
              <a:rPr lang="ja-JP" altLang="en-US" sz="1300" dirty="0"/>
              <a:t>に対して</a:t>
            </a:r>
            <a:r>
              <a:rPr kumimoji="1" lang="ja-JP" altLang="en-US" sz="1300" dirty="0"/>
              <a:t>、日頃より深いご理解とご協力を賜り、心より感謝申し上げます。</a:t>
            </a:r>
          </a:p>
          <a:p>
            <a:pPr marL="0" indent="0">
              <a:buNone/>
            </a:pPr>
            <a:r>
              <a:rPr lang="ja-JP" altLang="en-US" sz="1300" dirty="0"/>
              <a:t>ご承知の通り、今年はコロナ感染症騒ぎという誰もが経験したことのない世界的なパンデミックの中にあって、すべての小中高の学校と</a:t>
            </a:r>
          </a:p>
          <a:p>
            <a:pPr marL="0" indent="0">
              <a:buNone/>
            </a:pPr>
            <a:r>
              <a:rPr lang="ja-JP" altLang="en-US" sz="1300" dirty="0"/>
              <a:t>幼稚園が休校する中、医療関係者と私たち保育関係者など少数の事業所のみが、自らの感染の危機と闘いながら子どもとその保護者たち</a:t>
            </a:r>
          </a:p>
          <a:p>
            <a:pPr marL="0" indent="0">
              <a:buNone/>
            </a:pPr>
            <a:r>
              <a:rPr lang="ja-JP" altLang="en-US" sz="1300" dirty="0"/>
              <a:t>を守るという、３密の激務をこなしているわけであります。</a:t>
            </a:r>
          </a:p>
          <a:p>
            <a:pPr marL="0" indent="0">
              <a:buNone/>
            </a:pPr>
            <a:r>
              <a:rPr lang="ja-JP" altLang="en-US" sz="1300" dirty="0"/>
              <a:t>そのような状況の中で福岡県は日本で８番目に感染者が多い県として、緊急事態宣言の指定を最初に受ける結果となったにもかかわらず</a:t>
            </a:r>
          </a:p>
          <a:p>
            <a:pPr marL="0" indent="0">
              <a:buNone/>
            </a:pPr>
            <a:r>
              <a:rPr lang="ja-JP" altLang="en-US" sz="1300" dirty="0"/>
              <a:t>福岡市内の各保育園にあっては一人の感染者を出すこともなく、事態を終息させようとしております。</a:t>
            </a:r>
          </a:p>
          <a:p>
            <a:pPr marL="0" indent="0">
              <a:buNone/>
            </a:pPr>
            <a:r>
              <a:rPr lang="ja-JP" altLang="en-US" sz="1300" dirty="0"/>
              <a:t>これはひとえに園長先生の的確な指揮のもと、全職員一丸となっての奮闘の結果と考えますが、ことはまだ終わったわけではありません。</a:t>
            </a:r>
          </a:p>
          <a:p>
            <a:pPr marL="0" indent="0">
              <a:buNone/>
            </a:pPr>
            <a:r>
              <a:rPr lang="ja-JP" altLang="en-US" sz="1300" dirty="0"/>
              <a:t>日本では終息しつつあるとはいえ、世界ではまだ猛威を振るっており、今年の秋以降に予想される第２波、第３波に備え、私たちは今一度</a:t>
            </a:r>
          </a:p>
          <a:p>
            <a:pPr marL="0" indent="0">
              <a:buNone/>
            </a:pPr>
            <a:r>
              <a:rPr lang="ja-JP" altLang="en-US" sz="1300" dirty="0"/>
              <a:t>気を引き締める必要性を感じております。</a:t>
            </a:r>
          </a:p>
          <a:p>
            <a:pPr marL="0" indent="0">
              <a:buNone/>
            </a:pPr>
            <a:r>
              <a:rPr lang="ja-JP" altLang="en-US" sz="1300" dirty="0"/>
              <a:t>今回のコロナ騒ぎで、保育士たちは園長先生の指揮の下、日々刻々と状況が変わる中で柔軟に対処しつつも一体となって闘うためには、</a:t>
            </a:r>
          </a:p>
          <a:p>
            <a:pPr marL="0" indent="0">
              <a:buNone/>
            </a:pPr>
            <a:r>
              <a:rPr lang="ja-JP" altLang="en-US" sz="1300" dirty="0"/>
              <a:t>園長先生と心を合わせ常に情報を共有する必要性を学んでおります。</a:t>
            </a:r>
          </a:p>
          <a:p>
            <a:pPr marL="0" indent="0">
              <a:buNone/>
            </a:pPr>
            <a:r>
              <a:rPr lang="ja-JP" altLang="en-US" sz="1300" dirty="0"/>
              <a:t>保育士会には全国保育士会などを通じた各所との情報パイプなど、保育士会独自の情報ルートがあります。</a:t>
            </a:r>
          </a:p>
          <a:p>
            <a:pPr marL="0" indent="0">
              <a:buNone/>
            </a:pPr>
            <a:r>
              <a:rPr lang="ja-JP" altLang="en-US" sz="1300" dirty="0"/>
              <a:t>この保育士会の情報を園長先生にもご覧いただいて、さらに園長先生の知恵と経験と情報をお寄せいただければ、さらに一体感が高まり</a:t>
            </a:r>
          </a:p>
          <a:p>
            <a:pPr marL="0" indent="0">
              <a:buNone/>
            </a:pPr>
            <a:r>
              <a:rPr lang="ja-JP" altLang="en-US" sz="1300" dirty="0"/>
              <a:t>有事の即応力や機動的な対応が可能になるのではないかと考えております。</a:t>
            </a:r>
          </a:p>
          <a:p>
            <a:pPr marL="0" indent="0">
              <a:buNone/>
            </a:pPr>
            <a:r>
              <a:rPr lang="ja-JP" altLang="en-US" sz="1300" dirty="0"/>
              <a:t>これを機に今回の保育士会の登録に、園長先生ご自身もご参加いただき、会員としてご登録をお願いしたいと思っております。</a:t>
            </a:r>
          </a:p>
          <a:p>
            <a:pPr marL="0" indent="0">
              <a:buNone/>
            </a:pPr>
            <a:r>
              <a:rPr lang="ja-JP" altLang="en-US" sz="1300" dirty="0"/>
              <a:t>ご理解ご賢察のうえ、会員としてご登録いただきますようお待ち申し上げております。</a:t>
            </a:r>
          </a:p>
        </p:txBody>
      </p:sp>
      <p:sp>
        <p:nvSpPr>
          <p:cNvPr id="4" name="テキスト ボックス 3">
            <a:extLst>
              <a:ext uri="{FF2B5EF4-FFF2-40B4-BE49-F238E27FC236}">
                <a16:creationId xmlns:a16="http://schemas.microsoft.com/office/drawing/2014/main" id="{8AA4A3AA-FDEA-4EDF-901F-8C9446C8ADDE}"/>
              </a:ext>
            </a:extLst>
          </p:cNvPr>
          <p:cNvSpPr txBox="1"/>
          <p:nvPr/>
        </p:nvSpPr>
        <p:spPr>
          <a:xfrm>
            <a:off x="10670960" y="6347813"/>
            <a:ext cx="417250" cy="369332"/>
          </a:xfrm>
          <a:prstGeom prst="rect">
            <a:avLst/>
          </a:prstGeom>
          <a:noFill/>
        </p:spPr>
        <p:txBody>
          <a:bodyPr wrap="square" rtlCol="0">
            <a:spAutoFit/>
          </a:bodyPr>
          <a:lstStyle/>
          <a:p>
            <a:r>
              <a:rPr lang="ja-JP" altLang="en-US" b="1" dirty="0"/>
              <a:t>２</a:t>
            </a:r>
            <a:endParaRPr kumimoji="1" lang="ja-JP" altLang="en-US" b="1" dirty="0"/>
          </a:p>
        </p:txBody>
      </p:sp>
    </p:spTree>
    <p:extLst>
      <p:ext uri="{BB962C8B-B14F-4D97-AF65-F5344CB8AC3E}">
        <p14:creationId xmlns:p14="http://schemas.microsoft.com/office/powerpoint/2010/main" val="3989185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462F86-62B9-4263-9F9B-A8F9A00F1991}"/>
              </a:ext>
            </a:extLst>
          </p:cNvPr>
          <p:cNvSpPr>
            <a:spLocks noGrp="1"/>
          </p:cNvSpPr>
          <p:nvPr>
            <p:ph type="title"/>
          </p:nvPr>
        </p:nvSpPr>
        <p:spPr/>
        <p:txBody>
          <a:bodyPr/>
          <a:lstStyle/>
          <a:p>
            <a:r>
              <a:rPr kumimoji="1" lang="ja-JP" altLang="en-US" dirty="0"/>
              <a:t>個人情報の保護について</a:t>
            </a:r>
          </a:p>
        </p:txBody>
      </p:sp>
      <p:sp>
        <p:nvSpPr>
          <p:cNvPr id="3" name="コンテンツ プレースホルダー 2">
            <a:extLst>
              <a:ext uri="{FF2B5EF4-FFF2-40B4-BE49-F238E27FC236}">
                <a16:creationId xmlns:a16="http://schemas.microsoft.com/office/drawing/2014/main" id="{A6569758-52B7-47DD-B096-2F4256B534AC}"/>
              </a:ext>
            </a:extLst>
          </p:cNvPr>
          <p:cNvSpPr>
            <a:spLocks noGrp="1"/>
          </p:cNvSpPr>
          <p:nvPr>
            <p:ph idx="1"/>
          </p:nvPr>
        </p:nvSpPr>
        <p:spPr>
          <a:xfrm>
            <a:off x="838200" y="1899821"/>
            <a:ext cx="10515600" cy="4048786"/>
          </a:xfrm>
        </p:spPr>
        <p:txBody>
          <a:bodyPr>
            <a:normAutofit fontScale="92500" lnSpcReduction="20000"/>
          </a:bodyPr>
          <a:lstStyle/>
          <a:p>
            <a:pPr marL="0" indent="0">
              <a:buNone/>
            </a:pPr>
            <a:r>
              <a:rPr kumimoji="1" lang="ja-JP" altLang="en-US" dirty="0"/>
              <a:t>　　　福岡市保育士会では、登録いただく会員の個人情報に関し</a:t>
            </a:r>
          </a:p>
          <a:p>
            <a:pPr marL="0" indent="0">
              <a:buNone/>
            </a:pPr>
            <a:r>
              <a:rPr kumimoji="1" lang="ja-JP" altLang="en-US" dirty="0"/>
              <a:t>　　　下記の基準に従って取り扱いをいたします。</a:t>
            </a:r>
          </a:p>
          <a:p>
            <a:endParaRPr kumimoji="1" lang="ja-JP" altLang="en-US" dirty="0"/>
          </a:p>
          <a:p>
            <a:pPr marL="0" indent="0">
              <a:buNone/>
            </a:pPr>
            <a:r>
              <a:rPr kumimoji="1" lang="ja-JP" altLang="en-US" dirty="0"/>
              <a:t>①「個人情報の保護に関する法律」及び関係法令、政令、通達その他</a:t>
            </a:r>
          </a:p>
          <a:p>
            <a:pPr marL="0" indent="0">
              <a:buNone/>
            </a:pPr>
            <a:r>
              <a:rPr lang="ja-JP" altLang="en-US" dirty="0"/>
              <a:t>　</a:t>
            </a:r>
            <a:r>
              <a:rPr kumimoji="1" lang="ja-JP" altLang="en-US" dirty="0"/>
              <a:t>個人情報の保護に関する公的規制を遵守します。</a:t>
            </a:r>
          </a:p>
          <a:p>
            <a:endParaRPr kumimoji="1" lang="ja-JP" altLang="en-US" dirty="0"/>
          </a:p>
          <a:p>
            <a:pPr marL="0" indent="0">
              <a:buNone/>
            </a:pPr>
            <a:r>
              <a:rPr lang="ja-JP" altLang="en-US" dirty="0"/>
              <a:t>②「福岡市保育士会個人情報取り扱い規定」及び各種研修、イベント</a:t>
            </a:r>
          </a:p>
          <a:p>
            <a:pPr marL="0" indent="0">
              <a:buNone/>
            </a:pPr>
            <a:r>
              <a:rPr lang="ja-JP" altLang="en-US" dirty="0"/>
              <a:t>　等でのプライバシーポリシーに基づき、当会運営に必要な個人情報</a:t>
            </a:r>
          </a:p>
          <a:p>
            <a:pPr marL="0" indent="0">
              <a:buNone/>
            </a:pPr>
            <a:r>
              <a:rPr lang="ja-JP" altLang="en-US" dirty="0"/>
              <a:t>　を適切に収集、運用、管理、及び不要になった情報の、適切かつ</a:t>
            </a:r>
          </a:p>
          <a:p>
            <a:pPr marL="0" indent="0">
              <a:buNone/>
            </a:pPr>
            <a:r>
              <a:rPr lang="ja-JP" altLang="en-US" dirty="0"/>
              <a:t>　確実な廃棄処分を行います。</a:t>
            </a:r>
            <a:endParaRPr kumimoji="1" lang="ja-JP" altLang="en-US" dirty="0"/>
          </a:p>
        </p:txBody>
      </p:sp>
      <p:sp>
        <p:nvSpPr>
          <p:cNvPr id="4" name="テキスト ボックス 3">
            <a:extLst>
              <a:ext uri="{FF2B5EF4-FFF2-40B4-BE49-F238E27FC236}">
                <a16:creationId xmlns:a16="http://schemas.microsoft.com/office/drawing/2014/main" id="{5EBF69A4-FEBF-425F-822D-DAE45FEB5F6A}"/>
              </a:ext>
            </a:extLst>
          </p:cNvPr>
          <p:cNvSpPr txBox="1"/>
          <p:nvPr/>
        </p:nvSpPr>
        <p:spPr>
          <a:xfrm>
            <a:off x="10662083" y="6360990"/>
            <a:ext cx="417250" cy="369332"/>
          </a:xfrm>
          <a:prstGeom prst="rect">
            <a:avLst/>
          </a:prstGeom>
          <a:noFill/>
        </p:spPr>
        <p:txBody>
          <a:bodyPr wrap="square" rtlCol="0">
            <a:spAutoFit/>
          </a:bodyPr>
          <a:lstStyle/>
          <a:p>
            <a:r>
              <a:rPr kumimoji="1" lang="ja-JP" altLang="en-US" b="1" dirty="0"/>
              <a:t>３</a:t>
            </a:r>
          </a:p>
        </p:txBody>
      </p:sp>
    </p:spTree>
    <p:extLst>
      <p:ext uri="{BB962C8B-B14F-4D97-AF65-F5344CB8AC3E}">
        <p14:creationId xmlns:p14="http://schemas.microsoft.com/office/powerpoint/2010/main" val="393130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051C629-3F75-4984-B013-D7CF306CC7E8}"/>
              </a:ext>
            </a:extLst>
          </p:cNvPr>
          <p:cNvSpPr>
            <a:spLocks noGrp="1"/>
          </p:cNvSpPr>
          <p:nvPr>
            <p:ph type="title"/>
          </p:nvPr>
        </p:nvSpPr>
        <p:spPr/>
        <p:txBody>
          <a:bodyPr>
            <a:normAutofit/>
          </a:bodyPr>
          <a:lstStyle/>
          <a:p>
            <a:r>
              <a:rPr kumimoji="1" lang="ja-JP" altLang="en-US" sz="3200" dirty="0"/>
              <a:t>１．昨年度登録者の確認と本年度登録者リストの準備</a:t>
            </a:r>
          </a:p>
        </p:txBody>
      </p:sp>
      <p:sp>
        <p:nvSpPr>
          <p:cNvPr id="3" name="コンテンツ プレースホルダー 2">
            <a:extLst>
              <a:ext uri="{FF2B5EF4-FFF2-40B4-BE49-F238E27FC236}">
                <a16:creationId xmlns:a16="http://schemas.microsoft.com/office/drawing/2014/main" id="{4D819CD4-A542-479A-B74B-27DE38DDD93F}"/>
              </a:ext>
            </a:extLst>
          </p:cNvPr>
          <p:cNvSpPr>
            <a:spLocks noGrp="1"/>
          </p:cNvSpPr>
          <p:nvPr>
            <p:ph idx="1"/>
          </p:nvPr>
        </p:nvSpPr>
        <p:spPr>
          <a:xfrm>
            <a:off x="838200" y="1713390"/>
            <a:ext cx="10515600" cy="4346637"/>
          </a:xfrm>
        </p:spPr>
        <p:txBody>
          <a:bodyPr>
            <a:normAutofit fontScale="92500" lnSpcReduction="20000"/>
          </a:bodyPr>
          <a:lstStyle/>
          <a:p>
            <a:r>
              <a:rPr kumimoji="1" lang="ja-JP" altLang="en-US" dirty="0"/>
              <a:t>福岡市保育士会から</a:t>
            </a:r>
            <a:r>
              <a:rPr lang="ja-JP" altLang="en-US" u="sng" dirty="0">
                <a:solidFill>
                  <a:srgbClr val="FF0000"/>
                </a:solidFill>
              </a:rPr>
              <a:t>昨年度の登録者リスト（</a:t>
            </a:r>
            <a:r>
              <a:rPr kumimoji="1" lang="en-US" altLang="ja-JP" u="sng" dirty="0">
                <a:solidFill>
                  <a:srgbClr val="FF0000"/>
                </a:solidFill>
              </a:rPr>
              <a:t>2019</a:t>
            </a:r>
            <a:r>
              <a:rPr kumimoji="1" lang="ja-JP" altLang="en-US" u="sng" dirty="0">
                <a:solidFill>
                  <a:srgbClr val="FF0000"/>
                </a:solidFill>
              </a:rPr>
              <a:t>年</a:t>
            </a:r>
            <a:r>
              <a:rPr kumimoji="1" lang="en-US" altLang="ja-JP" u="sng" dirty="0">
                <a:solidFill>
                  <a:srgbClr val="FF0000"/>
                </a:solidFill>
              </a:rPr>
              <a:t>4</a:t>
            </a:r>
            <a:r>
              <a:rPr kumimoji="1" lang="ja-JP" altLang="en-US" u="sng" dirty="0">
                <a:solidFill>
                  <a:srgbClr val="FF0000"/>
                </a:solidFill>
              </a:rPr>
              <a:t>月</a:t>
            </a:r>
            <a:r>
              <a:rPr kumimoji="1" lang="en-US" altLang="ja-JP" u="sng" dirty="0">
                <a:solidFill>
                  <a:srgbClr val="FF0000"/>
                </a:solidFill>
              </a:rPr>
              <a:t>1</a:t>
            </a:r>
            <a:r>
              <a:rPr kumimoji="1" lang="ja-JP" altLang="en-US" u="sng" dirty="0">
                <a:solidFill>
                  <a:srgbClr val="FF0000"/>
                </a:solidFill>
              </a:rPr>
              <a:t>日現在の</a:t>
            </a:r>
          </a:p>
          <a:p>
            <a:pPr marL="0" indent="0">
              <a:buNone/>
            </a:pPr>
            <a:r>
              <a:rPr lang="ja-JP" altLang="en-US" dirty="0">
                <a:solidFill>
                  <a:srgbClr val="FF0000"/>
                </a:solidFill>
              </a:rPr>
              <a:t>　</a:t>
            </a:r>
            <a:r>
              <a:rPr kumimoji="1" lang="ja-JP" altLang="en-US" u="sng" dirty="0">
                <a:solidFill>
                  <a:srgbClr val="FF0000"/>
                </a:solidFill>
              </a:rPr>
              <a:t>在籍者）</a:t>
            </a:r>
            <a:r>
              <a:rPr kumimoji="1" lang="ja-JP" altLang="en-US" dirty="0"/>
              <a:t>（</a:t>
            </a:r>
            <a:r>
              <a:rPr kumimoji="1" lang="en-US" altLang="ja-JP" dirty="0"/>
              <a:t>EXCEL</a:t>
            </a:r>
            <a:r>
              <a:rPr kumimoji="1" lang="ja-JP" altLang="en-US" dirty="0"/>
              <a:t>形式）をメール添付でお送りします。</a:t>
            </a:r>
          </a:p>
          <a:p>
            <a:endParaRPr lang="ja-JP" altLang="en-US" dirty="0"/>
          </a:p>
          <a:p>
            <a:r>
              <a:rPr kumimoji="1" lang="ja-JP" altLang="en-US" b="1" dirty="0"/>
              <a:t>そのリストをもとに、</a:t>
            </a:r>
            <a:r>
              <a:rPr kumimoji="1" lang="ja-JP" altLang="en-US" b="1" dirty="0">
                <a:solidFill>
                  <a:srgbClr val="FF0000"/>
                </a:solidFill>
              </a:rPr>
              <a:t>新年度登録者リスト</a:t>
            </a:r>
            <a:r>
              <a:rPr kumimoji="1" lang="ja-JP" altLang="en-US" b="1" dirty="0"/>
              <a:t>を作ります。</a:t>
            </a:r>
          </a:p>
          <a:p>
            <a:endParaRPr lang="ja-JP" altLang="en-US" b="1" dirty="0"/>
          </a:p>
          <a:p>
            <a:r>
              <a:rPr kumimoji="1" lang="ja-JP" altLang="en-US" dirty="0"/>
              <a:t>作業を始める前に、新年度の登録予定者がわかる資料（職員名簿</a:t>
            </a:r>
          </a:p>
          <a:p>
            <a:pPr marL="0" indent="0">
              <a:buNone/>
            </a:pPr>
            <a:r>
              <a:rPr lang="ja-JP" altLang="en-US" dirty="0"/>
              <a:t>　履歴書など</a:t>
            </a:r>
            <a:r>
              <a:rPr kumimoji="1" lang="ja-JP" altLang="en-US" dirty="0"/>
              <a:t>）をご用意ください。</a:t>
            </a:r>
          </a:p>
          <a:p>
            <a:pPr marL="0" indent="0">
              <a:buNone/>
            </a:pPr>
            <a:r>
              <a:rPr kumimoji="1" lang="ja-JP" altLang="en-US" dirty="0">
                <a:solidFill>
                  <a:srgbClr val="FF0000"/>
                </a:solidFill>
              </a:rPr>
              <a:t>　この作業は主任保育士の先生など、園長先生以外の方が行うことが</a:t>
            </a:r>
          </a:p>
          <a:p>
            <a:pPr marL="0" indent="0">
              <a:buNone/>
            </a:pPr>
            <a:r>
              <a:rPr kumimoji="1" lang="ja-JP" altLang="en-US" dirty="0">
                <a:solidFill>
                  <a:srgbClr val="FF0000"/>
                </a:solidFill>
              </a:rPr>
              <a:t>　多いと思いますが、ここから個人情報に触れていきますので、必ず　　</a:t>
            </a:r>
          </a:p>
          <a:p>
            <a:pPr marL="0" indent="0">
              <a:buNone/>
            </a:pPr>
            <a:r>
              <a:rPr kumimoji="1" lang="ja-JP" altLang="en-US" dirty="0">
                <a:solidFill>
                  <a:srgbClr val="FF0000"/>
                </a:solidFill>
              </a:rPr>
              <a:t>　園長先生の許可または了承を得てから行ってください。</a:t>
            </a:r>
          </a:p>
          <a:p>
            <a:endParaRPr kumimoji="1" lang="ja-JP" altLang="en-US" dirty="0"/>
          </a:p>
        </p:txBody>
      </p:sp>
      <p:sp>
        <p:nvSpPr>
          <p:cNvPr id="4" name="テキスト ボックス 3">
            <a:extLst>
              <a:ext uri="{FF2B5EF4-FFF2-40B4-BE49-F238E27FC236}">
                <a16:creationId xmlns:a16="http://schemas.microsoft.com/office/drawing/2014/main" id="{EC4FED02-2A32-452A-9183-078E20CC2DE0}"/>
              </a:ext>
            </a:extLst>
          </p:cNvPr>
          <p:cNvSpPr txBox="1"/>
          <p:nvPr/>
        </p:nvSpPr>
        <p:spPr>
          <a:xfrm>
            <a:off x="10670960" y="6360990"/>
            <a:ext cx="417250" cy="369332"/>
          </a:xfrm>
          <a:prstGeom prst="rect">
            <a:avLst/>
          </a:prstGeom>
          <a:noFill/>
        </p:spPr>
        <p:txBody>
          <a:bodyPr wrap="square" rtlCol="0">
            <a:spAutoFit/>
          </a:bodyPr>
          <a:lstStyle/>
          <a:p>
            <a:r>
              <a:rPr lang="ja-JP" altLang="en-US" b="1" dirty="0"/>
              <a:t>４</a:t>
            </a:r>
            <a:endParaRPr kumimoji="1" lang="ja-JP" altLang="en-US" b="1" dirty="0"/>
          </a:p>
        </p:txBody>
      </p:sp>
    </p:spTree>
    <p:extLst>
      <p:ext uri="{BB962C8B-B14F-4D97-AF65-F5344CB8AC3E}">
        <p14:creationId xmlns:p14="http://schemas.microsoft.com/office/powerpoint/2010/main" val="2534085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586498-CC82-4F40-908A-B8F2C467A602}"/>
              </a:ext>
            </a:extLst>
          </p:cNvPr>
          <p:cNvSpPr>
            <a:spLocks noGrp="1"/>
          </p:cNvSpPr>
          <p:nvPr>
            <p:ph type="title"/>
          </p:nvPr>
        </p:nvSpPr>
        <p:spPr/>
        <p:txBody>
          <a:bodyPr/>
          <a:lstStyle/>
          <a:p>
            <a:r>
              <a:rPr kumimoji="1" lang="ja-JP" altLang="en-US" dirty="0"/>
              <a:t>お送りする前年度登録者リストの例</a:t>
            </a:r>
          </a:p>
        </p:txBody>
      </p:sp>
      <p:pic>
        <p:nvPicPr>
          <p:cNvPr id="7" name="コンテンツ プレースホルダー 6">
            <a:extLst>
              <a:ext uri="{FF2B5EF4-FFF2-40B4-BE49-F238E27FC236}">
                <a16:creationId xmlns:a16="http://schemas.microsoft.com/office/drawing/2014/main" id="{B8985DC2-92A9-4129-8F56-2389A294988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90870"/>
            <a:ext cx="10515600" cy="4368361"/>
          </a:xfrm>
        </p:spPr>
      </p:pic>
      <p:sp>
        <p:nvSpPr>
          <p:cNvPr id="4" name="テキスト ボックス 3">
            <a:extLst>
              <a:ext uri="{FF2B5EF4-FFF2-40B4-BE49-F238E27FC236}">
                <a16:creationId xmlns:a16="http://schemas.microsoft.com/office/drawing/2014/main" id="{DC0C35CC-252C-4FB3-95AC-EC5F4D3FC530}"/>
              </a:ext>
            </a:extLst>
          </p:cNvPr>
          <p:cNvSpPr txBox="1"/>
          <p:nvPr/>
        </p:nvSpPr>
        <p:spPr>
          <a:xfrm>
            <a:off x="10670961" y="6360990"/>
            <a:ext cx="417250" cy="369332"/>
          </a:xfrm>
          <a:prstGeom prst="rect">
            <a:avLst/>
          </a:prstGeom>
          <a:noFill/>
        </p:spPr>
        <p:txBody>
          <a:bodyPr wrap="square" rtlCol="0">
            <a:spAutoFit/>
          </a:bodyPr>
          <a:lstStyle/>
          <a:p>
            <a:r>
              <a:rPr lang="ja-JP" altLang="en-US" b="1" dirty="0"/>
              <a:t>５</a:t>
            </a:r>
            <a:endParaRPr kumimoji="1" lang="ja-JP" altLang="en-US" b="1" dirty="0"/>
          </a:p>
        </p:txBody>
      </p:sp>
    </p:spTree>
    <p:extLst>
      <p:ext uri="{BB962C8B-B14F-4D97-AF65-F5344CB8AC3E}">
        <p14:creationId xmlns:p14="http://schemas.microsoft.com/office/powerpoint/2010/main" val="4158706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D32CFC-6E5B-4349-92A8-56004B7D9EE5}"/>
              </a:ext>
            </a:extLst>
          </p:cNvPr>
          <p:cNvSpPr>
            <a:spLocks noGrp="1"/>
          </p:cNvSpPr>
          <p:nvPr>
            <p:ph type="title"/>
          </p:nvPr>
        </p:nvSpPr>
        <p:spPr/>
        <p:txBody>
          <a:bodyPr/>
          <a:lstStyle/>
          <a:p>
            <a:r>
              <a:rPr kumimoji="1" lang="ja-JP" altLang="en-US" dirty="0"/>
              <a:t>会員登録の手順</a:t>
            </a:r>
          </a:p>
        </p:txBody>
      </p:sp>
      <p:sp>
        <p:nvSpPr>
          <p:cNvPr id="4" name="吹き出し: 下矢印 3">
            <a:extLst>
              <a:ext uri="{FF2B5EF4-FFF2-40B4-BE49-F238E27FC236}">
                <a16:creationId xmlns:a16="http://schemas.microsoft.com/office/drawing/2014/main" id="{8FFA34E1-F0F0-4526-8A7A-5C484D2F1E88}"/>
              </a:ext>
            </a:extLst>
          </p:cNvPr>
          <p:cNvSpPr/>
          <p:nvPr/>
        </p:nvSpPr>
        <p:spPr>
          <a:xfrm>
            <a:off x="1438183" y="1773871"/>
            <a:ext cx="9499107" cy="788661"/>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rPr>
              <a:t>①　リスト記載者の中から在籍していない人を</a:t>
            </a:r>
            <a:r>
              <a:rPr kumimoji="1" lang="ja-JP" altLang="en-US" sz="2400" b="1" dirty="0">
                <a:effectLst>
                  <a:outerShdw blurRad="38100" dist="38100" dir="2700000" algn="tl">
                    <a:srgbClr val="000000">
                      <a:alpha val="43137"/>
                    </a:srgbClr>
                  </a:outerShdw>
                </a:effectLst>
              </a:rPr>
              <a:t>「</a:t>
            </a:r>
            <a:r>
              <a:rPr kumimoji="1" lang="ja-JP" altLang="en-US" sz="2400" b="1" dirty="0">
                <a:solidFill>
                  <a:schemeClr val="bg1"/>
                </a:solidFill>
                <a:effectLst>
                  <a:outerShdw blurRad="38100" dist="38100" dir="2700000" algn="tl">
                    <a:srgbClr val="000000">
                      <a:alpha val="43137"/>
                    </a:srgbClr>
                  </a:outerShdw>
                </a:effectLst>
              </a:rPr>
              <a:t>削除」</a:t>
            </a:r>
            <a:r>
              <a:rPr kumimoji="1" lang="ja-JP" altLang="en-US" b="1" dirty="0">
                <a:effectLst>
                  <a:outerShdw blurRad="38100" dist="38100" dir="2700000" algn="tl">
                    <a:srgbClr val="000000">
                      <a:alpha val="43137"/>
                    </a:srgbClr>
                  </a:outerShdw>
                </a:effectLst>
              </a:rPr>
              <a:t>する</a:t>
            </a:r>
          </a:p>
        </p:txBody>
      </p:sp>
      <p:sp>
        <p:nvSpPr>
          <p:cNvPr id="5" name="吹き出し: 下矢印 4">
            <a:extLst>
              <a:ext uri="{FF2B5EF4-FFF2-40B4-BE49-F238E27FC236}">
                <a16:creationId xmlns:a16="http://schemas.microsoft.com/office/drawing/2014/main" id="{4B47478E-7138-476A-BCC0-27C899EE101D}"/>
              </a:ext>
            </a:extLst>
          </p:cNvPr>
          <p:cNvSpPr/>
          <p:nvPr/>
        </p:nvSpPr>
        <p:spPr>
          <a:xfrm>
            <a:off x="1438183" y="2668740"/>
            <a:ext cx="9499107" cy="861134"/>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rPr>
              <a:t>②　新たに登録する人を</a:t>
            </a:r>
            <a:r>
              <a:rPr kumimoji="1" lang="ja-JP" altLang="en-US" sz="2400" b="1" dirty="0">
                <a:effectLst>
                  <a:outerShdw blurRad="38100" dist="38100" dir="2700000" algn="tl">
                    <a:srgbClr val="000000">
                      <a:alpha val="43137"/>
                    </a:srgbClr>
                  </a:outerShdw>
                </a:effectLst>
              </a:rPr>
              <a:t>「</a:t>
            </a:r>
            <a:r>
              <a:rPr kumimoji="1" lang="ja-JP" altLang="en-US" sz="2400" b="1" dirty="0">
                <a:solidFill>
                  <a:schemeClr val="bg1"/>
                </a:solidFill>
                <a:effectLst>
                  <a:outerShdw blurRad="38100" dist="38100" dir="2700000" algn="tl">
                    <a:srgbClr val="000000">
                      <a:alpha val="43137"/>
                    </a:srgbClr>
                  </a:outerShdw>
                </a:effectLst>
              </a:rPr>
              <a:t>追加」</a:t>
            </a:r>
            <a:r>
              <a:rPr kumimoji="1" lang="ja-JP" altLang="en-US" b="1" dirty="0">
                <a:effectLst>
                  <a:outerShdw blurRad="38100" dist="38100" dir="2700000" algn="tl">
                    <a:srgbClr val="000000">
                      <a:alpha val="43137"/>
                    </a:srgbClr>
                  </a:outerShdw>
                </a:effectLst>
              </a:rPr>
              <a:t>する</a:t>
            </a:r>
          </a:p>
        </p:txBody>
      </p:sp>
      <p:sp>
        <p:nvSpPr>
          <p:cNvPr id="6" name="吹き出し: 下矢印 5">
            <a:extLst>
              <a:ext uri="{FF2B5EF4-FFF2-40B4-BE49-F238E27FC236}">
                <a16:creationId xmlns:a16="http://schemas.microsoft.com/office/drawing/2014/main" id="{1BDEB3D9-548E-45A9-AFC8-8D49C6375800}"/>
              </a:ext>
            </a:extLst>
          </p:cNvPr>
          <p:cNvSpPr/>
          <p:nvPr/>
        </p:nvSpPr>
        <p:spPr>
          <a:xfrm>
            <a:off x="1438183" y="3678421"/>
            <a:ext cx="9499107" cy="861134"/>
          </a:xfrm>
          <a:prstGeom prst="downArrow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effectLst>
                  <a:outerShdw blurRad="38100" dist="38100" dir="2700000" algn="tl">
                    <a:srgbClr val="000000">
                      <a:alpha val="43137"/>
                    </a:srgbClr>
                  </a:outerShdw>
                </a:effectLst>
              </a:rPr>
              <a:t>③　登録者全員のデータ内容を確認し</a:t>
            </a:r>
            <a:r>
              <a:rPr kumimoji="1" lang="ja-JP" altLang="en-US" sz="2400" b="1" dirty="0">
                <a:effectLst>
                  <a:outerShdw blurRad="38100" dist="38100" dir="2700000" algn="tl">
                    <a:srgbClr val="000000">
                      <a:alpha val="43137"/>
                    </a:srgbClr>
                  </a:outerShdw>
                </a:effectLst>
              </a:rPr>
              <a:t>「修正、訂正」</a:t>
            </a:r>
            <a:r>
              <a:rPr kumimoji="1" lang="ja-JP" altLang="en-US" b="1" dirty="0">
                <a:effectLst>
                  <a:outerShdw blurRad="38100" dist="38100" dir="2700000" algn="tl">
                    <a:srgbClr val="000000">
                      <a:alpha val="43137"/>
                    </a:srgbClr>
                  </a:outerShdw>
                </a:effectLst>
              </a:rPr>
              <a:t>を行う</a:t>
            </a:r>
          </a:p>
        </p:txBody>
      </p:sp>
      <p:sp>
        <p:nvSpPr>
          <p:cNvPr id="7" name="楕円 6">
            <a:extLst>
              <a:ext uri="{FF2B5EF4-FFF2-40B4-BE49-F238E27FC236}">
                <a16:creationId xmlns:a16="http://schemas.microsoft.com/office/drawing/2014/main" id="{9C8B0ED1-93AF-47B8-B8A0-6C3EE7BE7386}"/>
              </a:ext>
            </a:extLst>
          </p:cNvPr>
          <p:cNvSpPr/>
          <p:nvPr/>
        </p:nvSpPr>
        <p:spPr>
          <a:xfrm>
            <a:off x="1855434" y="4750645"/>
            <a:ext cx="8708994" cy="879383"/>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rPr>
              <a:t>完成データを再度確認し保育士会へ</a:t>
            </a:r>
            <a:r>
              <a:rPr kumimoji="1" lang="ja-JP" altLang="en-US" sz="2400" b="1" dirty="0">
                <a:effectLst>
                  <a:outerShdw blurRad="38100" dist="38100" dir="2700000" algn="tl">
                    <a:srgbClr val="000000">
                      <a:alpha val="43137"/>
                    </a:srgbClr>
                  </a:outerShdw>
                </a:effectLst>
              </a:rPr>
              <a:t>「返送」</a:t>
            </a:r>
            <a:r>
              <a:rPr kumimoji="1" lang="ja-JP" altLang="en-US" sz="2000" b="1" dirty="0">
                <a:effectLst>
                  <a:outerShdw blurRad="38100" dist="38100" dir="2700000" algn="tl">
                    <a:srgbClr val="000000">
                      <a:alpha val="43137"/>
                    </a:srgbClr>
                  </a:outerShdw>
                </a:effectLst>
              </a:rPr>
              <a:t>する</a:t>
            </a:r>
          </a:p>
        </p:txBody>
      </p:sp>
      <p:sp>
        <p:nvSpPr>
          <p:cNvPr id="8" name="テキスト ボックス 7">
            <a:extLst>
              <a:ext uri="{FF2B5EF4-FFF2-40B4-BE49-F238E27FC236}">
                <a16:creationId xmlns:a16="http://schemas.microsoft.com/office/drawing/2014/main" id="{174C649A-2C82-41BE-8297-B436E0505C72}"/>
              </a:ext>
            </a:extLst>
          </p:cNvPr>
          <p:cNvSpPr txBox="1"/>
          <p:nvPr/>
        </p:nvSpPr>
        <p:spPr>
          <a:xfrm>
            <a:off x="10653205" y="6360990"/>
            <a:ext cx="417250" cy="369332"/>
          </a:xfrm>
          <a:prstGeom prst="rect">
            <a:avLst/>
          </a:prstGeom>
          <a:noFill/>
        </p:spPr>
        <p:txBody>
          <a:bodyPr wrap="square" rtlCol="0">
            <a:spAutoFit/>
          </a:bodyPr>
          <a:lstStyle/>
          <a:p>
            <a:r>
              <a:rPr lang="ja-JP" altLang="en-US" b="1" dirty="0"/>
              <a:t>６</a:t>
            </a:r>
            <a:endParaRPr kumimoji="1" lang="ja-JP" altLang="en-US" b="1" dirty="0"/>
          </a:p>
        </p:txBody>
      </p:sp>
    </p:spTree>
    <p:extLst>
      <p:ext uri="{BB962C8B-B14F-4D97-AF65-F5344CB8AC3E}">
        <p14:creationId xmlns:p14="http://schemas.microsoft.com/office/powerpoint/2010/main" val="2833712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B5A698-2BB1-4693-92B1-0908105D7115}"/>
              </a:ext>
            </a:extLst>
          </p:cNvPr>
          <p:cNvSpPr>
            <a:spLocks noGrp="1"/>
          </p:cNvSpPr>
          <p:nvPr>
            <p:ph type="title"/>
          </p:nvPr>
        </p:nvSpPr>
        <p:spPr/>
        <p:txBody>
          <a:bodyPr/>
          <a:lstStyle/>
          <a:p>
            <a:r>
              <a:rPr kumimoji="1" lang="ja-JP" altLang="en-US" dirty="0"/>
              <a:t>登録作業にあたっての注意点</a:t>
            </a:r>
          </a:p>
        </p:txBody>
      </p:sp>
      <p:sp>
        <p:nvSpPr>
          <p:cNvPr id="3" name="コンテンツ プレースホルダー 2">
            <a:extLst>
              <a:ext uri="{FF2B5EF4-FFF2-40B4-BE49-F238E27FC236}">
                <a16:creationId xmlns:a16="http://schemas.microsoft.com/office/drawing/2014/main" id="{F259A978-7F68-4932-9D5D-AD250D427447}"/>
              </a:ext>
            </a:extLst>
          </p:cNvPr>
          <p:cNvSpPr>
            <a:spLocks noGrp="1"/>
          </p:cNvSpPr>
          <p:nvPr>
            <p:ph idx="1"/>
          </p:nvPr>
        </p:nvSpPr>
        <p:spPr>
          <a:xfrm>
            <a:off x="838200" y="1729409"/>
            <a:ext cx="10515600" cy="4325162"/>
          </a:xfrm>
        </p:spPr>
        <p:txBody>
          <a:bodyPr>
            <a:normAutofit/>
          </a:bodyPr>
          <a:lstStyle/>
          <a:p>
            <a:pPr marL="0" indent="0">
              <a:buNone/>
            </a:pPr>
            <a:r>
              <a:rPr kumimoji="1" lang="ja-JP" altLang="en-US" dirty="0">
                <a:solidFill>
                  <a:srgbClr val="FF0000"/>
                </a:solidFill>
              </a:rPr>
              <a:t>★</a:t>
            </a:r>
            <a:r>
              <a:rPr kumimoji="1" lang="ja-JP" altLang="en-US" dirty="0"/>
              <a:t>福岡市外の園に勤務する職員の方は、登録できません。</a:t>
            </a:r>
          </a:p>
          <a:p>
            <a:pPr marL="0" indent="0">
              <a:buNone/>
            </a:pPr>
            <a:endParaRPr kumimoji="1" lang="ja-JP" altLang="en-US" dirty="0"/>
          </a:p>
          <a:p>
            <a:pPr marL="0" indent="0">
              <a:buNone/>
            </a:pPr>
            <a:r>
              <a:rPr lang="ja-JP" altLang="en-US" dirty="0"/>
              <a:t>　ひとつの法人が複数の園を運営されている場合、福岡市外に</a:t>
            </a:r>
          </a:p>
          <a:p>
            <a:pPr marL="0" indent="0">
              <a:buNone/>
            </a:pPr>
            <a:r>
              <a:rPr lang="ja-JP" altLang="en-US" dirty="0"/>
              <a:t>　園があるときは、その園の職員は登録できません。</a:t>
            </a:r>
          </a:p>
          <a:p>
            <a:pPr marL="0" indent="0">
              <a:buNone/>
            </a:pPr>
            <a:r>
              <a:rPr lang="ja-JP" altLang="en-US" dirty="0"/>
              <a:t>　「福岡市内にある本園」に合算で登録することもできません。</a:t>
            </a:r>
          </a:p>
          <a:p>
            <a:pPr marL="0" indent="0">
              <a:buNone/>
            </a:pPr>
            <a:endParaRPr lang="ja-JP" altLang="en-US" dirty="0"/>
          </a:p>
          <a:p>
            <a:pPr marL="0" indent="0">
              <a:buNone/>
            </a:pPr>
            <a:r>
              <a:rPr lang="ja-JP" altLang="en-US" dirty="0">
                <a:solidFill>
                  <a:srgbClr val="FF0000"/>
                </a:solidFill>
              </a:rPr>
              <a:t>★</a:t>
            </a:r>
            <a:r>
              <a:rPr lang="ja-JP" altLang="en-US" dirty="0"/>
              <a:t>ご不明の点は下記あてお問い合わせください</a:t>
            </a:r>
          </a:p>
          <a:p>
            <a:pPr marL="0" indent="0">
              <a:buNone/>
            </a:pPr>
            <a:r>
              <a:rPr kumimoji="1" lang="ja-JP" altLang="en-US" dirty="0"/>
              <a:t>　問い合わせ先 → </a:t>
            </a:r>
            <a:r>
              <a:rPr kumimoji="1" lang="en-US" altLang="ja-JP" dirty="0"/>
              <a:t>092-804-2600</a:t>
            </a:r>
            <a:r>
              <a:rPr kumimoji="1" lang="ja-JP" altLang="en-US" dirty="0"/>
              <a:t>（平野理江保育士会会長）</a:t>
            </a:r>
          </a:p>
          <a:p>
            <a:pPr marL="0" indent="0">
              <a:buNone/>
            </a:pPr>
            <a:endParaRPr kumimoji="1" lang="ja-JP" altLang="en-US" dirty="0"/>
          </a:p>
          <a:p>
            <a:pPr marL="0" indent="0">
              <a:buNone/>
            </a:pPr>
            <a:endParaRPr kumimoji="1" lang="ja-JP" altLang="en-US" dirty="0"/>
          </a:p>
        </p:txBody>
      </p:sp>
      <p:sp>
        <p:nvSpPr>
          <p:cNvPr id="4" name="テキスト ボックス 3">
            <a:extLst>
              <a:ext uri="{FF2B5EF4-FFF2-40B4-BE49-F238E27FC236}">
                <a16:creationId xmlns:a16="http://schemas.microsoft.com/office/drawing/2014/main" id="{8A198BCF-19DE-4C7F-B266-0422CFCC7974}"/>
              </a:ext>
            </a:extLst>
          </p:cNvPr>
          <p:cNvSpPr txBox="1"/>
          <p:nvPr/>
        </p:nvSpPr>
        <p:spPr>
          <a:xfrm>
            <a:off x="10653205" y="6330058"/>
            <a:ext cx="417250" cy="369332"/>
          </a:xfrm>
          <a:prstGeom prst="rect">
            <a:avLst/>
          </a:prstGeom>
          <a:noFill/>
        </p:spPr>
        <p:txBody>
          <a:bodyPr wrap="square" rtlCol="0">
            <a:spAutoFit/>
          </a:bodyPr>
          <a:lstStyle/>
          <a:p>
            <a:r>
              <a:rPr lang="ja-JP" altLang="en-US" b="1" dirty="0"/>
              <a:t>７</a:t>
            </a:r>
            <a:endParaRPr kumimoji="1" lang="ja-JP" altLang="en-US" b="1" dirty="0"/>
          </a:p>
        </p:txBody>
      </p:sp>
    </p:spTree>
    <p:extLst>
      <p:ext uri="{BB962C8B-B14F-4D97-AF65-F5344CB8AC3E}">
        <p14:creationId xmlns:p14="http://schemas.microsoft.com/office/powerpoint/2010/main" val="6283385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985A4B-5172-4DB9-972E-72FBF490A947}"/>
              </a:ext>
            </a:extLst>
          </p:cNvPr>
          <p:cNvSpPr>
            <a:spLocks noGrp="1"/>
          </p:cNvSpPr>
          <p:nvPr>
            <p:ph type="title"/>
          </p:nvPr>
        </p:nvSpPr>
        <p:spPr/>
        <p:txBody>
          <a:bodyPr/>
          <a:lstStyle/>
          <a:p>
            <a:r>
              <a:rPr kumimoji="1" lang="ja-JP" altLang="en-US" dirty="0"/>
              <a:t>２－１．「不在者」の削除</a:t>
            </a:r>
          </a:p>
        </p:txBody>
      </p:sp>
      <p:sp>
        <p:nvSpPr>
          <p:cNvPr id="3" name="コンテンツ プレースホルダー 2">
            <a:extLst>
              <a:ext uri="{FF2B5EF4-FFF2-40B4-BE49-F238E27FC236}">
                <a16:creationId xmlns:a16="http://schemas.microsoft.com/office/drawing/2014/main" id="{39BA1161-0F27-4BE4-B342-BD974ECDF6AB}"/>
              </a:ext>
            </a:extLst>
          </p:cNvPr>
          <p:cNvSpPr>
            <a:spLocks noGrp="1"/>
          </p:cNvSpPr>
          <p:nvPr>
            <p:ph idx="1"/>
          </p:nvPr>
        </p:nvSpPr>
        <p:spPr>
          <a:xfrm>
            <a:off x="838200" y="1722268"/>
            <a:ext cx="10515600" cy="4497557"/>
          </a:xfrm>
        </p:spPr>
        <p:txBody>
          <a:bodyPr>
            <a:normAutofit fontScale="62500" lnSpcReduction="20000"/>
          </a:bodyPr>
          <a:lstStyle/>
          <a:p>
            <a:pPr marL="0" indent="0">
              <a:buNone/>
            </a:pPr>
            <a:r>
              <a:rPr lang="ja-JP" altLang="en-US" dirty="0"/>
              <a:t>①　</a:t>
            </a:r>
            <a:r>
              <a:rPr kumimoji="1" lang="ja-JP" altLang="en-US" dirty="0"/>
              <a:t>お送りしたリストの中で、「退職した人」、「異動した人」、「１年以上の休職する人」を</a:t>
            </a:r>
          </a:p>
          <a:p>
            <a:pPr marL="0" indent="0">
              <a:buNone/>
            </a:pPr>
            <a:r>
              <a:rPr lang="ja-JP" altLang="en-US" dirty="0"/>
              <a:t>　　</a:t>
            </a:r>
            <a:r>
              <a:rPr kumimoji="1" lang="ja-JP" altLang="en-US" dirty="0"/>
              <a:t>削除します。</a:t>
            </a:r>
          </a:p>
          <a:p>
            <a:pPr marL="0" indent="0">
              <a:buNone/>
            </a:pPr>
            <a:r>
              <a:rPr lang="ja-JP" altLang="en-US" sz="2600" dirty="0"/>
              <a:t>　　　●異動の例：同じ法人がＡ、Ｂ、Ｃの</a:t>
            </a:r>
            <a:r>
              <a:rPr lang="en-US" altLang="ja-JP" sz="2600" dirty="0"/>
              <a:t>3</a:t>
            </a:r>
            <a:r>
              <a:rPr lang="ja-JP" altLang="en-US" sz="2600" dirty="0"/>
              <a:t>ヶ所の園を運営している場合</a:t>
            </a:r>
          </a:p>
          <a:p>
            <a:pPr marL="0" indent="0">
              <a:buNone/>
            </a:pPr>
            <a:r>
              <a:rPr lang="ja-JP" altLang="en-US" dirty="0"/>
              <a:t>　　　　　　　　</a:t>
            </a:r>
            <a:r>
              <a:rPr lang="ja-JP" altLang="en-US" sz="2600" dirty="0"/>
              <a:t>ＡからＢに異動した→</a:t>
            </a:r>
            <a:r>
              <a:rPr lang="ja-JP" altLang="en-US" sz="2600" dirty="0">
                <a:solidFill>
                  <a:srgbClr val="FF0000"/>
                </a:solidFill>
              </a:rPr>
              <a:t>Ａは削除の作業</a:t>
            </a:r>
            <a:r>
              <a:rPr lang="ja-JP" altLang="en-US" sz="2600" dirty="0"/>
              <a:t>、</a:t>
            </a:r>
            <a:r>
              <a:rPr lang="ja-JP" altLang="en-US" sz="2600" dirty="0">
                <a:solidFill>
                  <a:srgbClr val="FF0000"/>
                </a:solidFill>
              </a:rPr>
              <a:t>Ｂは追加の作業</a:t>
            </a:r>
            <a:r>
              <a:rPr lang="ja-JP" altLang="en-US" sz="2600" dirty="0"/>
              <a:t>となります</a:t>
            </a:r>
          </a:p>
          <a:p>
            <a:pPr marL="0" indent="0">
              <a:buNone/>
            </a:pPr>
            <a:r>
              <a:rPr kumimoji="1" lang="ja-JP" altLang="en-US" sz="2600" dirty="0"/>
              <a:t>　　　●休職中の職員の記載に関しては、</a:t>
            </a:r>
            <a:r>
              <a:rPr kumimoji="1" lang="ja-JP" altLang="en-US" sz="2600" u="sng" dirty="0">
                <a:solidFill>
                  <a:srgbClr val="FF0000"/>
                </a:solidFill>
              </a:rPr>
              <a:t>現在は「休会中」の制度がありません</a:t>
            </a:r>
            <a:r>
              <a:rPr kumimoji="1" lang="ja-JP" altLang="en-US" sz="2600" dirty="0"/>
              <a:t>。</a:t>
            </a:r>
          </a:p>
          <a:p>
            <a:pPr marL="0" indent="0">
              <a:buNone/>
            </a:pPr>
            <a:r>
              <a:rPr kumimoji="1" lang="ja-JP" altLang="en-US" sz="2600" dirty="0"/>
              <a:t>　　　　データのどこかに休会中と記入されても、</a:t>
            </a:r>
            <a:r>
              <a:rPr kumimoji="1" lang="ja-JP" altLang="en-US" sz="2600" u="sng" dirty="0">
                <a:solidFill>
                  <a:srgbClr val="FF0000"/>
                </a:solidFill>
              </a:rPr>
              <a:t>会員登録があれば会費支払いの必要があります</a:t>
            </a:r>
            <a:r>
              <a:rPr kumimoji="1" lang="ja-JP" altLang="en-US" sz="2600" dirty="0"/>
              <a:t>。</a:t>
            </a:r>
          </a:p>
          <a:p>
            <a:pPr marL="0" indent="0">
              <a:buNone/>
            </a:pPr>
            <a:r>
              <a:rPr lang="ja-JP" altLang="en-US" sz="2600" dirty="0"/>
              <a:t>　</a:t>
            </a:r>
            <a:r>
              <a:rPr kumimoji="1" lang="ja-JP" altLang="en-US" sz="2600" dirty="0"/>
              <a:t>　　　従って、休職中の職員の取り扱いについては</a:t>
            </a:r>
          </a:p>
          <a:p>
            <a:pPr marL="0" indent="0">
              <a:buNone/>
            </a:pPr>
            <a:r>
              <a:rPr kumimoji="1" lang="ja-JP" altLang="en-US" sz="2600" dirty="0"/>
              <a:t>　　　　　　①　休職中だけど会費を支払って会員登録を継続する</a:t>
            </a:r>
          </a:p>
          <a:p>
            <a:pPr marL="0" indent="0">
              <a:buNone/>
            </a:pPr>
            <a:r>
              <a:rPr lang="ja-JP" altLang="en-US" sz="2600" dirty="0"/>
              <a:t>　　　　　　②　今年度は、いったん削除しておく（１年以上休職する方についてはこちらをお勧めします）</a:t>
            </a:r>
          </a:p>
          <a:p>
            <a:pPr marL="0" indent="0">
              <a:buNone/>
            </a:pPr>
            <a:r>
              <a:rPr kumimoji="1" lang="ja-JP" altLang="en-US" sz="2600" dirty="0"/>
              <a:t>　　　　上記２通りの方法があり、どちらでも選択できます</a:t>
            </a:r>
          </a:p>
          <a:p>
            <a:pPr marL="0" indent="0">
              <a:buNone/>
            </a:pPr>
            <a:endParaRPr kumimoji="1" lang="ja-JP" altLang="en-US" sz="2600" dirty="0"/>
          </a:p>
          <a:p>
            <a:pPr marL="0" indent="0">
              <a:buNone/>
            </a:pPr>
            <a:r>
              <a:rPr kumimoji="1" lang="ja-JP" altLang="en-US" dirty="0"/>
              <a:t>②　削除はリストの</a:t>
            </a:r>
            <a:r>
              <a:rPr kumimoji="1" lang="ja-JP" altLang="en-US" b="1" u="sng" dirty="0"/>
              <a:t>文字部分だけではなく「</a:t>
            </a:r>
            <a:r>
              <a:rPr kumimoji="1" lang="ja-JP" altLang="en-US" b="1" u="sng" dirty="0">
                <a:solidFill>
                  <a:srgbClr val="FF0000"/>
                </a:solidFill>
              </a:rPr>
              <a:t>行</a:t>
            </a:r>
            <a:r>
              <a:rPr kumimoji="1" lang="ja-JP" altLang="en-US" b="1" u="sng" dirty="0"/>
              <a:t>」全体</a:t>
            </a:r>
            <a:r>
              <a:rPr kumimoji="1" lang="ja-JP" altLang="en-US" dirty="0"/>
              <a:t>を削除し</a:t>
            </a:r>
            <a:r>
              <a:rPr lang="ja-JP" altLang="en-US" dirty="0"/>
              <a:t>てください</a:t>
            </a:r>
            <a:r>
              <a:rPr kumimoji="1" lang="ja-JP" altLang="en-US" dirty="0"/>
              <a:t>。</a:t>
            </a:r>
          </a:p>
          <a:p>
            <a:endParaRPr lang="ja-JP" altLang="en-US" dirty="0"/>
          </a:p>
          <a:p>
            <a:pPr marL="0" indent="0">
              <a:buNone/>
            </a:pPr>
            <a:r>
              <a:rPr kumimoji="1" lang="ja-JP" altLang="en-US" dirty="0"/>
              <a:t>③　登録完了後は削除したデータは復活できません。（個人情報保護のためデータは完全消去）</a:t>
            </a:r>
          </a:p>
        </p:txBody>
      </p:sp>
      <p:sp>
        <p:nvSpPr>
          <p:cNvPr id="4" name="テキスト ボックス 3">
            <a:extLst>
              <a:ext uri="{FF2B5EF4-FFF2-40B4-BE49-F238E27FC236}">
                <a16:creationId xmlns:a16="http://schemas.microsoft.com/office/drawing/2014/main" id="{2175D8CE-1B7B-4408-9DF3-2AD40E5AB88B}"/>
              </a:ext>
            </a:extLst>
          </p:cNvPr>
          <p:cNvSpPr txBox="1"/>
          <p:nvPr/>
        </p:nvSpPr>
        <p:spPr>
          <a:xfrm>
            <a:off x="10662082" y="6356691"/>
            <a:ext cx="417250" cy="369332"/>
          </a:xfrm>
          <a:prstGeom prst="rect">
            <a:avLst/>
          </a:prstGeom>
          <a:noFill/>
        </p:spPr>
        <p:txBody>
          <a:bodyPr wrap="square" rtlCol="0">
            <a:spAutoFit/>
          </a:bodyPr>
          <a:lstStyle/>
          <a:p>
            <a:r>
              <a:rPr lang="ja-JP" altLang="en-US" b="1" dirty="0"/>
              <a:t>８</a:t>
            </a:r>
            <a:endParaRPr kumimoji="1" lang="ja-JP" altLang="en-US" b="1" dirty="0"/>
          </a:p>
        </p:txBody>
      </p:sp>
    </p:spTree>
    <p:extLst>
      <p:ext uri="{BB962C8B-B14F-4D97-AF65-F5344CB8AC3E}">
        <p14:creationId xmlns:p14="http://schemas.microsoft.com/office/powerpoint/2010/main" val="28431359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2AFBFC-F2D0-4ECE-AA05-372C43C2040F}"/>
              </a:ext>
            </a:extLst>
          </p:cNvPr>
          <p:cNvSpPr>
            <a:spLocks noGrp="1"/>
          </p:cNvSpPr>
          <p:nvPr>
            <p:ph type="title"/>
          </p:nvPr>
        </p:nvSpPr>
        <p:spPr/>
        <p:txBody>
          <a:bodyPr/>
          <a:lstStyle/>
          <a:p>
            <a:r>
              <a:rPr kumimoji="1" lang="ja-JP" altLang="en-US" dirty="0"/>
              <a:t>２－</a:t>
            </a:r>
            <a:r>
              <a:rPr kumimoji="1" lang="en-US" altLang="ja-JP" dirty="0"/>
              <a:t>2</a:t>
            </a:r>
            <a:r>
              <a:rPr kumimoji="1" lang="ja-JP" altLang="en-US" dirty="0"/>
              <a:t>．削除の例</a:t>
            </a:r>
          </a:p>
        </p:txBody>
      </p:sp>
      <p:sp>
        <p:nvSpPr>
          <p:cNvPr id="22" name="テキスト ボックス 21">
            <a:extLst>
              <a:ext uri="{FF2B5EF4-FFF2-40B4-BE49-F238E27FC236}">
                <a16:creationId xmlns:a16="http://schemas.microsoft.com/office/drawing/2014/main" id="{356326F4-B106-4E4E-91D2-6985D44D9C33}"/>
              </a:ext>
            </a:extLst>
          </p:cNvPr>
          <p:cNvSpPr txBox="1"/>
          <p:nvPr/>
        </p:nvSpPr>
        <p:spPr>
          <a:xfrm>
            <a:off x="838200" y="5779238"/>
            <a:ext cx="5722398" cy="369332"/>
          </a:xfrm>
          <a:prstGeom prst="rect">
            <a:avLst/>
          </a:prstGeom>
          <a:noFill/>
          <a:ln w="19050">
            <a:solidFill>
              <a:srgbClr val="FF0000"/>
            </a:solidFill>
          </a:ln>
        </p:spPr>
        <p:txBody>
          <a:bodyPr wrap="square" rtlCol="0">
            <a:spAutoFit/>
          </a:bodyPr>
          <a:lstStyle/>
          <a:p>
            <a:r>
              <a:rPr kumimoji="1" lang="ja-JP" altLang="en-US" b="1" dirty="0"/>
              <a:t>削除したい人の「行」全体（黄色い部分）を削除する</a:t>
            </a:r>
          </a:p>
        </p:txBody>
      </p:sp>
      <p:pic>
        <p:nvPicPr>
          <p:cNvPr id="6" name="コンテンツ プレースホルダー 5">
            <a:extLst>
              <a:ext uri="{FF2B5EF4-FFF2-40B4-BE49-F238E27FC236}">
                <a16:creationId xmlns:a16="http://schemas.microsoft.com/office/drawing/2014/main" id="{96AE9611-6D0E-4470-9935-27B24D3137C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80931"/>
            <a:ext cx="10515600" cy="4224130"/>
          </a:xfrm>
        </p:spPr>
      </p:pic>
      <p:sp>
        <p:nvSpPr>
          <p:cNvPr id="7" name="正方形/長方形 6">
            <a:extLst>
              <a:ext uri="{FF2B5EF4-FFF2-40B4-BE49-F238E27FC236}">
                <a16:creationId xmlns:a16="http://schemas.microsoft.com/office/drawing/2014/main" id="{19A64177-B1D0-418C-82D6-A34FEE9DCFDE}"/>
              </a:ext>
            </a:extLst>
          </p:cNvPr>
          <p:cNvSpPr/>
          <p:nvPr/>
        </p:nvSpPr>
        <p:spPr>
          <a:xfrm>
            <a:off x="457200" y="3558209"/>
            <a:ext cx="11181522" cy="447261"/>
          </a:xfrm>
          <a:prstGeom prst="rect">
            <a:avLst/>
          </a:pr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0AD6059-CC83-499F-8A38-E69DBAC83369}"/>
              </a:ext>
            </a:extLst>
          </p:cNvPr>
          <p:cNvSpPr txBox="1"/>
          <p:nvPr/>
        </p:nvSpPr>
        <p:spPr>
          <a:xfrm>
            <a:off x="10644327" y="6360990"/>
            <a:ext cx="417250" cy="369332"/>
          </a:xfrm>
          <a:prstGeom prst="rect">
            <a:avLst/>
          </a:prstGeom>
          <a:noFill/>
        </p:spPr>
        <p:txBody>
          <a:bodyPr wrap="square" rtlCol="0">
            <a:spAutoFit/>
          </a:bodyPr>
          <a:lstStyle/>
          <a:p>
            <a:r>
              <a:rPr lang="ja-JP" altLang="en-US" b="1" dirty="0"/>
              <a:t>９</a:t>
            </a:r>
            <a:endParaRPr kumimoji="1" lang="ja-JP" altLang="en-US" b="1" dirty="0"/>
          </a:p>
        </p:txBody>
      </p:sp>
    </p:spTree>
    <p:extLst>
      <p:ext uri="{BB962C8B-B14F-4D97-AF65-F5344CB8AC3E}">
        <p14:creationId xmlns:p14="http://schemas.microsoft.com/office/powerpoint/2010/main" val="378697185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2426</TotalTime>
  <Words>1819</Words>
  <Application>Microsoft Office PowerPoint</Application>
  <PresentationFormat>ワイド画面</PresentationFormat>
  <Paragraphs>157</Paragraphs>
  <Slides>19</Slides>
  <Notes>1</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19</vt:i4>
      </vt:variant>
    </vt:vector>
  </HeadingPairs>
  <TitlesOfParts>
    <vt:vector size="23" baseType="lpstr">
      <vt:lpstr>游ゴシック</vt:lpstr>
      <vt:lpstr>游ゴシック Light</vt:lpstr>
      <vt:lpstr>Arial</vt:lpstr>
      <vt:lpstr>Office テーマ</vt:lpstr>
      <vt:lpstr>令和2年度会員登録の手引き</vt:lpstr>
      <vt:lpstr>園長先生へのお願い</vt:lpstr>
      <vt:lpstr>個人情報の保護について</vt:lpstr>
      <vt:lpstr>１．昨年度登録者の確認と本年度登録者リストの準備</vt:lpstr>
      <vt:lpstr>お送りする前年度登録者リストの例</vt:lpstr>
      <vt:lpstr>会員登録の手順</vt:lpstr>
      <vt:lpstr>登録作業にあたっての注意点</vt:lpstr>
      <vt:lpstr>２－１．「不在者」の削除</vt:lpstr>
      <vt:lpstr>２－2．削除の例</vt:lpstr>
      <vt:lpstr>２－3．削除後</vt:lpstr>
      <vt:lpstr>3－１．追加の例</vt:lpstr>
      <vt:lpstr>3－２．追加した後</vt:lpstr>
      <vt:lpstr>４．修正、訂正がある場合</vt:lpstr>
      <vt:lpstr>５．会員番号について</vt:lpstr>
      <vt:lpstr>６．会員年数について</vt:lpstr>
      <vt:lpstr>７．お願い</vt:lpstr>
      <vt:lpstr>８．登録データの完成</vt:lpstr>
      <vt:lpstr>９．データ返送と締め切り</vt:lpstr>
      <vt:lpstr>おわり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裕人 吉岡</dc:creator>
  <cp:lastModifiedBy>裕人 吉岡</cp:lastModifiedBy>
  <cp:revision>107</cp:revision>
  <cp:lastPrinted>2020-05-14T18:47:45Z</cp:lastPrinted>
  <dcterms:created xsi:type="dcterms:W3CDTF">2020-05-09T12:58:26Z</dcterms:created>
  <dcterms:modified xsi:type="dcterms:W3CDTF">2020-05-26T10:52:45Z</dcterms:modified>
</cp:coreProperties>
</file>